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Montserrat" panose="00000500000000000000" pitchFamily="2" charset="0"/>
      <p:regular r:id="rId7"/>
      <p:bold r:id="rId8"/>
      <p:italic r:id="rId9"/>
      <p:boldItalic r:id="rId10"/>
    </p:embeddedFont>
    <p:embeddedFont>
      <p:font typeface="Open Sans" panose="020B0606030504020204" pitchFamily="34" charset="0"/>
      <p:regular r:id="rId11"/>
      <p:bold r:id="rId12"/>
      <p:italic r:id="rId13"/>
      <p:boldItalic r:id="rId14"/>
    </p:embeddedFont>
    <p:embeddedFont>
      <p:font typeface="Roboto" panose="02000000000000000000" pitchFamily="2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340">
          <p15:clr>
            <a:srgbClr val="9AA0A6"/>
          </p15:clr>
        </p15:guide>
        <p15:guide id="4" orient="horz" pos="340">
          <p15:clr>
            <a:srgbClr val="9AA0A6"/>
          </p15:clr>
        </p15:guide>
        <p15:guide id="5" pos="5420">
          <p15:clr>
            <a:srgbClr val="9AA0A6"/>
          </p15:clr>
        </p15:guide>
        <p15:guide id="6" orient="horz" pos="2900">
          <p15:clr>
            <a:srgbClr val="9AA0A6"/>
          </p15:clr>
        </p15:guide>
        <p15:guide id="7" orient="horz" pos="567">
          <p15:clr>
            <a:srgbClr val="9AA0A6"/>
          </p15:clr>
        </p15:guide>
        <p15:guide id="8" pos="3742">
          <p15:clr>
            <a:srgbClr val="9AA0A6"/>
          </p15:clr>
        </p15:guide>
        <p15:guide id="9" pos="3685">
          <p15:clr>
            <a:srgbClr val="9AA0A6"/>
          </p15:clr>
        </p15:guide>
        <p15:guide id="10" pos="379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0" y="40"/>
      </p:cViewPr>
      <p:guideLst>
        <p:guide orient="horz" pos="1620"/>
        <p:guide pos="2880"/>
        <p:guide pos="340"/>
        <p:guide orient="horz" pos="340"/>
        <p:guide pos="5420"/>
        <p:guide orient="horz" pos="2900"/>
        <p:guide orient="horz" pos="567"/>
        <p:guide pos="3742"/>
        <p:guide pos="3685"/>
        <p:guide pos="37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font" Target="fonts/font12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font" Target="fonts/font11.fntdata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font" Target="fonts/font10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font" Target="fonts/font9.fntdata"/><Relationship Id="rId23" Type="http://schemas.openxmlformats.org/officeDocument/2006/relationships/customXml" Target="../customXml/item1.xml"/><Relationship Id="rId10" Type="http://schemas.openxmlformats.org/officeDocument/2006/relationships/font" Target="fonts/font4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3f6dc405e9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3f6dc405e9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6183cbde7b_0_1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6183cbde7b_0_1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6183cbde7b_0_1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6183cbde7b_0_1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15c66b42c0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15c66b42c0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miro.com/app/dashboard/" TargetMode="External"/><Relationship Id="rId9" Type="http://schemas.openxmlformats.org/officeDocument/2006/relationships/hyperlink" Target="https://tellus.org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77075" y="252000"/>
            <a:ext cx="1726934" cy="28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0" y="241054"/>
            <a:ext cx="269997" cy="597832"/>
          </a:xfrm>
          <a:custGeom>
            <a:avLst/>
            <a:gdLst/>
            <a:ahLst/>
            <a:cxnLst/>
            <a:rect l="l" t="t" r="r" b="b"/>
            <a:pathLst>
              <a:path w="19372" h="42863" extrusionOk="0">
                <a:moveTo>
                  <a:pt x="0" y="1"/>
                </a:moveTo>
                <a:lnTo>
                  <a:pt x="0" y="42863"/>
                </a:lnTo>
                <a:lnTo>
                  <a:pt x="17050" y="25087"/>
                </a:lnTo>
                <a:cubicBezTo>
                  <a:pt x="19372" y="22682"/>
                  <a:pt x="19300" y="18789"/>
                  <a:pt x="16907" y="16455"/>
                </a:cubicBezTo>
                <a:lnTo>
                  <a:pt x="0" y="1"/>
                </a:lnTo>
                <a:close/>
              </a:path>
            </a:pathLst>
          </a:custGeom>
          <a:solidFill>
            <a:srgbClr val="2D348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540000" y="241050"/>
            <a:ext cx="8064000" cy="59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rgbClr val="2D348A"/>
                </a:solidFill>
                <a:latin typeface="Open Sans"/>
                <a:ea typeface="Open Sans"/>
                <a:cs typeface="Open Sans"/>
                <a:sym typeface="Open Sans"/>
              </a:rPr>
              <a:t>MATRIZ CSD</a:t>
            </a:r>
            <a:endParaRPr sz="1800" b="1">
              <a:solidFill>
                <a:srgbClr val="2D348A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2D348A"/>
                </a:solidFill>
                <a:latin typeface="Open Sans"/>
                <a:ea typeface="Open Sans"/>
                <a:cs typeface="Open Sans"/>
                <a:sym typeface="Open Sans"/>
              </a:rPr>
              <a:t>Orientações sobre a ferramenta</a:t>
            </a:r>
            <a:endParaRPr sz="1200">
              <a:solidFill>
                <a:srgbClr val="2D348A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540000" y="1569375"/>
            <a:ext cx="51453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 Matriz CSD é originária de uma sigla que reúne as </a:t>
            </a:r>
            <a:r>
              <a:rPr lang="pt-BR" sz="1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C</a:t>
            </a:r>
            <a:r>
              <a:rPr lang="pt-BR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ertezas,</a:t>
            </a:r>
            <a:r>
              <a:rPr lang="pt-BR" sz="1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S</a:t>
            </a:r>
            <a:r>
              <a:rPr lang="pt-BR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uposições e </a:t>
            </a:r>
            <a:r>
              <a:rPr lang="pt-BR" sz="1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</a:t>
            </a:r>
            <a:r>
              <a:rPr lang="pt-BR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úvidas para compreender o ponto de partida e desenvolvê-las nas etapas posteriores.</a:t>
            </a:r>
            <a:endParaRPr sz="1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É uma ferramenta recomendada para a fase inicial de um projeto. Ela permite identificar</a:t>
            </a:r>
            <a:r>
              <a:rPr lang="pt-BR" sz="105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pt-BR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o que já se sabe e o que ainda não se sabe sobre o desafio a enfrentar, a fim de integrar a visão dos atores envolvidos e orientar decisões. </a:t>
            </a:r>
            <a:endParaRPr sz="1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6340663" y="1378947"/>
            <a:ext cx="144000" cy="144000"/>
          </a:xfrm>
          <a:prstGeom prst="ellipse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136775" tIns="136775" rIns="136775" bIns="1367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59" name="Google Shape;59;p13"/>
          <p:cNvCxnSpPr/>
          <p:nvPr/>
        </p:nvCxnSpPr>
        <p:spPr>
          <a:xfrm>
            <a:off x="6484663" y="1459072"/>
            <a:ext cx="198000" cy="0"/>
          </a:xfrm>
          <a:prstGeom prst="straightConnector1">
            <a:avLst/>
          </a:prstGeom>
          <a:noFill/>
          <a:ln w="9525" cap="flat" cmpd="sng">
            <a:solidFill>
              <a:srgbClr val="2D348A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0" name="Google Shape;60;p13"/>
          <p:cNvCxnSpPr>
            <a:stCxn id="61" idx="6"/>
            <a:endCxn id="62" idx="2"/>
          </p:cNvCxnSpPr>
          <p:nvPr/>
        </p:nvCxnSpPr>
        <p:spPr>
          <a:xfrm>
            <a:off x="6832463" y="1458897"/>
            <a:ext cx="249300" cy="0"/>
          </a:xfrm>
          <a:prstGeom prst="straightConnector1">
            <a:avLst/>
          </a:prstGeom>
          <a:noFill/>
          <a:ln w="9525" cap="flat" cmpd="sng">
            <a:solidFill>
              <a:srgbClr val="2D348A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3" name="Google Shape;63;p13"/>
          <p:cNvCxnSpPr>
            <a:stCxn id="62" idx="6"/>
            <a:endCxn id="64" idx="2"/>
          </p:cNvCxnSpPr>
          <p:nvPr/>
        </p:nvCxnSpPr>
        <p:spPr>
          <a:xfrm rot="10800000" flipH="1">
            <a:off x="7225763" y="1450947"/>
            <a:ext cx="249300" cy="7800"/>
          </a:xfrm>
          <a:prstGeom prst="straightConnector1">
            <a:avLst/>
          </a:prstGeom>
          <a:noFill/>
          <a:ln w="9525" cap="flat" cmpd="sng">
            <a:solidFill>
              <a:srgbClr val="2D348A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5" name="Google Shape;65;p13"/>
          <p:cNvSpPr txBox="1"/>
          <p:nvPr/>
        </p:nvSpPr>
        <p:spPr>
          <a:xfrm>
            <a:off x="6030000" y="1021022"/>
            <a:ext cx="2574000" cy="28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775" tIns="136775" rIns="136775" bIns="1367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2D348A"/>
                </a:solidFill>
                <a:latin typeface="Montserrat"/>
                <a:ea typeface="Montserrat"/>
                <a:cs typeface="Montserrat"/>
                <a:sym typeface="Montserrat"/>
              </a:rPr>
              <a:t>Trilha do Planejamento</a:t>
            </a:r>
            <a:endParaRPr sz="12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cxnSp>
        <p:nvCxnSpPr>
          <p:cNvPr id="66" name="Google Shape;66;p13"/>
          <p:cNvCxnSpPr/>
          <p:nvPr/>
        </p:nvCxnSpPr>
        <p:spPr>
          <a:xfrm rot="10800000" flipH="1">
            <a:off x="7619063" y="1458160"/>
            <a:ext cx="198300" cy="1800"/>
          </a:xfrm>
          <a:prstGeom prst="straightConnector1">
            <a:avLst/>
          </a:prstGeom>
          <a:noFill/>
          <a:ln w="9525" cap="flat" cmpd="sng">
            <a:solidFill>
              <a:srgbClr val="2D348A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7" name="Google Shape;67;p13"/>
          <p:cNvCxnSpPr/>
          <p:nvPr/>
        </p:nvCxnSpPr>
        <p:spPr>
          <a:xfrm rot="10800000" flipH="1">
            <a:off x="7954571" y="1458144"/>
            <a:ext cx="198300" cy="1800"/>
          </a:xfrm>
          <a:prstGeom prst="straightConnector1">
            <a:avLst/>
          </a:prstGeom>
          <a:noFill/>
          <a:ln w="9525" cap="flat" cmpd="sng">
            <a:solidFill>
              <a:srgbClr val="2D348A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8" name="Google Shape;68;p13"/>
          <p:cNvSpPr txBox="1"/>
          <p:nvPr/>
        </p:nvSpPr>
        <p:spPr>
          <a:xfrm>
            <a:off x="6712475" y="1614275"/>
            <a:ext cx="962700" cy="32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775" tIns="136775" rIns="136775" bIns="1367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Imersão no desafio</a:t>
            </a:r>
            <a:endParaRPr sz="900" b="1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9" name="Google Shape;69;p13"/>
          <p:cNvSpPr/>
          <p:nvPr/>
        </p:nvSpPr>
        <p:spPr>
          <a:xfrm>
            <a:off x="540002" y="1029365"/>
            <a:ext cx="540000" cy="540000"/>
          </a:xfrm>
          <a:prstGeom prst="ellipse">
            <a:avLst/>
          </a:prstGeom>
          <a:solidFill>
            <a:srgbClr val="2D348A"/>
          </a:solidFill>
          <a:ln>
            <a:noFill/>
          </a:ln>
        </p:spPr>
        <p:txBody>
          <a:bodyPr spcFirstLastPara="1" wrap="square" lIns="136775" tIns="136775" rIns="136775" bIns="1367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13"/>
          <p:cNvSpPr/>
          <p:nvPr/>
        </p:nvSpPr>
        <p:spPr>
          <a:xfrm>
            <a:off x="540000" y="3373200"/>
            <a:ext cx="4893300" cy="10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t" anchorCtr="0">
            <a:noAutofit/>
          </a:bodyPr>
          <a:lstStyle/>
          <a:p>
            <a:pPr marL="269999" lvl="0" indent="-1587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AutoNum type="arabicPeriod"/>
            </a:pPr>
            <a:r>
              <a:rPr lang="pt-BR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Reúna os principais atores envolvidos no processo de contratação.</a:t>
            </a:r>
            <a:endParaRPr sz="1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269999" lvl="0" indent="-1587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AutoNum type="arabicPeriod"/>
            </a:pPr>
            <a:r>
              <a:rPr lang="pt-BR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Preencha o template a seguir, listando as</a:t>
            </a:r>
            <a:r>
              <a:rPr lang="pt-BR" sz="1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Certezas, Suposições e Dúvidas </a:t>
            </a:r>
            <a:r>
              <a:rPr lang="pt-BR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na coluna correspondente.</a:t>
            </a:r>
            <a:endParaRPr sz="1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2921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Char char="-"/>
            </a:pPr>
            <a:r>
              <a:rPr lang="pt-BR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As colunas podem ser preenchidas com tudo o que envolve o problema do projeto, como os objetivos, o público, estratégia, o contexto, etc. </a:t>
            </a:r>
            <a:endParaRPr sz="1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0000" lvl="0" indent="-2921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Char char="-"/>
            </a:pPr>
            <a:r>
              <a:rPr lang="pt-BR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Os post-its devem ser preenchidos sem um julgamento prévio. Após análise, é possível formar clusters (agrupar as ideias por afinidade) e, se necessário, priorizá-las.</a:t>
            </a:r>
            <a:endParaRPr sz="1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0" algn="just" rtl="0">
              <a:spcBef>
                <a:spcPts val="1000"/>
              </a:spcBef>
              <a:spcAft>
                <a:spcPts val="0"/>
              </a:spcAft>
              <a:buNone/>
            </a:pPr>
            <a:endParaRPr sz="10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1" name="Google Shape;71;p13"/>
          <p:cNvSpPr txBox="1"/>
          <p:nvPr/>
        </p:nvSpPr>
        <p:spPr>
          <a:xfrm>
            <a:off x="1080000" y="1099275"/>
            <a:ext cx="1611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O que é?</a:t>
            </a:r>
            <a:endParaRPr sz="1200"/>
          </a:p>
        </p:txBody>
      </p:sp>
      <p:sp>
        <p:nvSpPr>
          <p:cNvPr id="72" name="Google Shape;72;p13"/>
          <p:cNvSpPr txBox="1"/>
          <p:nvPr/>
        </p:nvSpPr>
        <p:spPr>
          <a:xfrm>
            <a:off x="1080000" y="2903100"/>
            <a:ext cx="1611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Passo a passo</a:t>
            </a:r>
            <a:endParaRPr sz="1200"/>
          </a:p>
        </p:txBody>
      </p:sp>
      <p:sp>
        <p:nvSpPr>
          <p:cNvPr id="73" name="Google Shape;73;p13"/>
          <p:cNvSpPr/>
          <p:nvPr/>
        </p:nvSpPr>
        <p:spPr>
          <a:xfrm>
            <a:off x="6686213" y="1378947"/>
            <a:ext cx="144000" cy="144000"/>
          </a:xfrm>
          <a:prstGeom prst="ellipse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136775" tIns="136775" rIns="136775" bIns="1367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13"/>
          <p:cNvSpPr/>
          <p:nvPr/>
        </p:nvSpPr>
        <p:spPr>
          <a:xfrm>
            <a:off x="7475063" y="1378947"/>
            <a:ext cx="144000" cy="144000"/>
          </a:xfrm>
          <a:prstGeom prst="ellipse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136775" tIns="136775" rIns="136775" bIns="1367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13"/>
          <p:cNvSpPr/>
          <p:nvPr/>
        </p:nvSpPr>
        <p:spPr>
          <a:xfrm>
            <a:off x="7810563" y="1378947"/>
            <a:ext cx="144000" cy="144000"/>
          </a:xfrm>
          <a:prstGeom prst="ellipse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136775" tIns="136775" rIns="136775" bIns="1367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13"/>
          <p:cNvSpPr/>
          <p:nvPr/>
        </p:nvSpPr>
        <p:spPr>
          <a:xfrm>
            <a:off x="8149313" y="1378947"/>
            <a:ext cx="144000" cy="144000"/>
          </a:xfrm>
          <a:prstGeom prst="ellipse">
            <a:avLst/>
          </a:prstGeom>
          <a:solidFill>
            <a:srgbClr val="CCCCCC"/>
          </a:solidFill>
          <a:ln>
            <a:noFill/>
          </a:ln>
        </p:spPr>
        <p:txBody>
          <a:bodyPr spcFirstLastPara="1" wrap="square" lIns="136775" tIns="136775" rIns="136775" bIns="1367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13"/>
          <p:cNvSpPr/>
          <p:nvPr/>
        </p:nvSpPr>
        <p:spPr>
          <a:xfrm>
            <a:off x="6030000" y="2027800"/>
            <a:ext cx="2832300" cy="3553500"/>
          </a:xfrm>
          <a:prstGeom prst="roundRect">
            <a:avLst>
              <a:gd name="adj" fmla="val 6262"/>
            </a:avLst>
          </a:prstGeom>
          <a:solidFill>
            <a:srgbClr val="2D348A"/>
          </a:solidFill>
          <a:ln>
            <a:noFill/>
          </a:ln>
        </p:spPr>
        <p:txBody>
          <a:bodyPr spcFirstLastPara="1" wrap="square" lIns="720000" tIns="91425" rIns="108000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2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Objetivo:</a:t>
            </a:r>
            <a:endParaRPr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pt-BR" sz="1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Mapear as </a:t>
            </a:r>
            <a:r>
              <a:rPr lang="pt-BR" sz="10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Certezas, Suposições e Dúvidas</a:t>
            </a:r>
            <a:r>
              <a:rPr lang="pt-BR" sz="1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 da equipe referentes ao problema e ter mais clareza sobre qual caminho seguir nas etapas seguintes.</a:t>
            </a:r>
            <a:endParaRPr sz="10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Dicas:</a:t>
            </a:r>
            <a:endParaRPr sz="1200" b="1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pt-BR" sz="1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Envolva os interessados e preencha o canvas de forma </a:t>
            </a:r>
            <a:r>
              <a:rPr lang="pt-BR" sz="10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colaborativa</a:t>
            </a:r>
            <a:r>
              <a:rPr lang="pt-BR" sz="1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. Imprima o template, use post-its™ e canetas ou utilize em uma ferramenta digital, como o </a:t>
            </a:r>
            <a:r>
              <a:rPr lang="pt-BR" sz="1000" u="sng">
                <a:solidFill>
                  <a:schemeClr val="accent5"/>
                </a:solidFill>
                <a:latin typeface="Montserrat"/>
                <a:ea typeface="Montserrat"/>
                <a:cs typeface="Montserrat"/>
                <a:sym typeface="Montserra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Miro</a:t>
            </a:r>
            <a:r>
              <a:rPr lang="pt-BR" sz="10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  <a:endParaRPr sz="1000" b="1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0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7" name="Google Shape;77;p13"/>
          <p:cNvSpPr/>
          <p:nvPr/>
        </p:nvSpPr>
        <p:spPr>
          <a:xfrm>
            <a:off x="540002" y="2817740"/>
            <a:ext cx="540000" cy="540000"/>
          </a:xfrm>
          <a:prstGeom prst="ellipse">
            <a:avLst/>
          </a:prstGeom>
          <a:solidFill>
            <a:srgbClr val="2D348A"/>
          </a:solidFill>
          <a:ln>
            <a:noFill/>
          </a:ln>
        </p:spPr>
        <p:txBody>
          <a:bodyPr spcFirstLastPara="1" wrap="square" lIns="136775" tIns="136775" rIns="136775" bIns="1367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8" name="Google Shape;78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5002" y="1164365"/>
            <a:ext cx="270000" cy="27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74988" y="2958538"/>
            <a:ext cx="270000" cy="258429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261813" y="3504262"/>
            <a:ext cx="339623" cy="3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251625" y="2272836"/>
            <a:ext cx="360000" cy="3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3"/>
          <p:cNvSpPr txBox="1"/>
          <p:nvPr/>
        </p:nvSpPr>
        <p:spPr>
          <a:xfrm>
            <a:off x="134876" y="4811875"/>
            <a:ext cx="6547800" cy="4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6775" tIns="136775" rIns="136775" bIns="13677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00">
                <a:latin typeface="Montserrat"/>
                <a:ea typeface="Montserrat"/>
                <a:cs typeface="Montserrat"/>
                <a:sym typeface="Montserrat"/>
              </a:rPr>
              <a:t>Fonte: </a:t>
            </a:r>
            <a:r>
              <a:rPr lang="pt-BR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pt-BR" sz="1000" u="sng">
                <a:solidFill>
                  <a:schemeClr val="accent5"/>
                </a:solidFill>
                <a:latin typeface="Montserrat"/>
                <a:ea typeface="Montserrat"/>
                <a:cs typeface="Montserrat"/>
                <a:sym typeface="Montserrat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Instituto Tellus</a:t>
            </a:r>
            <a:r>
              <a:rPr lang="pt-BR" sz="10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  <a:endParaRPr sz="9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3" name="Google Shape;83;p13"/>
          <p:cNvSpPr/>
          <p:nvPr/>
        </p:nvSpPr>
        <p:spPr>
          <a:xfrm>
            <a:off x="7029340" y="1336247"/>
            <a:ext cx="246600" cy="247200"/>
          </a:xfrm>
          <a:prstGeom prst="ellipse">
            <a:avLst/>
          </a:prstGeom>
          <a:gradFill>
            <a:gsLst>
              <a:gs pos="0">
                <a:srgbClr val="CBD964"/>
              </a:gs>
              <a:gs pos="100000">
                <a:srgbClr val="52C1B9"/>
              </a:gs>
            </a:gsLst>
            <a:lin ang="0" scaled="0"/>
          </a:gradFill>
          <a:ln>
            <a:noFill/>
          </a:ln>
        </p:spPr>
        <p:txBody>
          <a:bodyPr spcFirstLastPara="1" wrap="square" lIns="136775" tIns="136775" rIns="136775" bIns="1367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/>
          <p:nvPr/>
        </p:nvSpPr>
        <p:spPr>
          <a:xfrm>
            <a:off x="149013" y="1171950"/>
            <a:ext cx="3638400" cy="3638400"/>
          </a:xfrm>
          <a:prstGeom prst="ellipse">
            <a:avLst/>
          </a:prstGeom>
          <a:gradFill>
            <a:gsLst>
              <a:gs pos="0">
                <a:srgbClr val="CBD964"/>
              </a:gs>
              <a:gs pos="100000">
                <a:srgbClr val="52C1B9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4"/>
          <p:cNvSpPr/>
          <p:nvPr/>
        </p:nvSpPr>
        <p:spPr>
          <a:xfrm>
            <a:off x="5356588" y="1171950"/>
            <a:ext cx="3638400" cy="3638400"/>
          </a:xfrm>
          <a:prstGeom prst="ellipse">
            <a:avLst/>
          </a:prstGeom>
          <a:gradFill>
            <a:gsLst>
              <a:gs pos="0">
                <a:srgbClr val="CBD964"/>
              </a:gs>
              <a:gs pos="100000">
                <a:srgbClr val="52C1B9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0" name="Google Shape;9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77075" y="252000"/>
            <a:ext cx="1726934" cy="28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4"/>
          <p:cNvSpPr/>
          <p:nvPr/>
        </p:nvSpPr>
        <p:spPr>
          <a:xfrm>
            <a:off x="0" y="241054"/>
            <a:ext cx="269997" cy="597832"/>
          </a:xfrm>
          <a:custGeom>
            <a:avLst/>
            <a:gdLst/>
            <a:ahLst/>
            <a:cxnLst/>
            <a:rect l="l" t="t" r="r" b="b"/>
            <a:pathLst>
              <a:path w="19372" h="42863" extrusionOk="0">
                <a:moveTo>
                  <a:pt x="0" y="1"/>
                </a:moveTo>
                <a:lnTo>
                  <a:pt x="0" y="42863"/>
                </a:lnTo>
                <a:lnTo>
                  <a:pt x="17050" y="25087"/>
                </a:lnTo>
                <a:cubicBezTo>
                  <a:pt x="19372" y="22682"/>
                  <a:pt x="19300" y="18789"/>
                  <a:pt x="16907" y="16455"/>
                </a:cubicBezTo>
                <a:lnTo>
                  <a:pt x="0" y="1"/>
                </a:lnTo>
                <a:close/>
              </a:path>
            </a:pathLst>
          </a:custGeom>
          <a:solidFill>
            <a:srgbClr val="2D348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4"/>
          <p:cNvSpPr txBox="1"/>
          <p:nvPr/>
        </p:nvSpPr>
        <p:spPr>
          <a:xfrm>
            <a:off x="540000" y="241050"/>
            <a:ext cx="8064000" cy="59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rgbClr val="2D348A"/>
                </a:solidFill>
                <a:latin typeface="Open Sans"/>
                <a:ea typeface="Open Sans"/>
                <a:cs typeface="Open Sans"/>
                <a:sym typeface="Open Sans"/>
              </a:rPr>
              <a:t>MATRIZ CSD</a:t>
            </a:r>
            <a:endParaRPr sz="1800" b="1">
              <a:solidFill>
                <a:srgbClr val="2D348A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2D348A"/>
                </a:solidFill>
                <a:latin typeface="Open Sans"/>
                <a:ea typeface="Open Sans"/>
                <a:cs typeface="Open Sans"/>
                <a:sym typeface="Open Sans"/>
              </a:rPr>
              <a:t>Etapas da ferramenta</a:t>
            </a:r>
            <a:endParaRPr sz="1800">
              <a:solidFill>
                <a:srgbClr val="2D348A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3" name="Google Shape;93;p14"/>
          <p:cNvSpPr/>
          <p:nvPr/>
        </p:nvSpPr>
        <p:spPr>
          <a:xfrm>
            <a:off x="540000" y="1440000"/>
            <a:ext cx="2734200" cy="3102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rgbClr val="2D348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114300" marR="114300" lvl="0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pt-BR" sz="9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O que você já sabe? </a:t>
            </a:r>
            <a:endParaRPr sz="9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114300" marR="114300" lvl="0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9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Pode ser sobre o desafio/necessidade, mercado, solução ou sobre os usuários, tendo por base dados ou fatos embasados.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269999" marR="216998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4" name="Google Shape;94;p14"/>
          <p:cNvSpPr/>
          <p:nvPr/>
        </p:nvSpPr>
        <p:spPr>
          <a:xfrm>
            <a:off x="540000" y="900000"/>
            <a:ext cx="8202600" cy="540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rgbClr val="2D348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>
                <a:solidFill>
                  <a:srgbClr val="2D348A"/>
                </a:solidFill>
                <a:latin typeface="Montserrat"/>
                <a:ea typeface="Montserrat"/>
                <a:cs typeface="Montserrat"/>
                <a:sym typeface="Montserrat"/>
              </a:rPr>
              <a:t>DESAFIO:</a:t>
            </a:r>
            <a:endParaRPr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5" name="Google Shape;95;p14"/>
          <p:cNvSpPr/>
          <p:nvPr/>
        </p:nvSpPr>
        <p:spPr>
          <a:xfrm>
            <a:off x="720963" y="1501050"/>
            <a:ext cx="360000" cy="360000"/>
          </a:xfrm>
          <a:prstGeom prst="ellipse">
            <a:avLst/>
          </a:prstGeom>
          <a:gradFill>
            <a:gsLst>
              <a:gs pos="0">
                <a:srgbClr val="CBD964"/>
              </a:gs>
              <a:gs pos="100000">
                <a:srgbClr val="52C1B9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4"/>
          <p:cNvSpPr txBox="1"/>
          <p:nvPr/>
        </p:nvSpPr>
        <p:spPr>
          <a:xfrm>
            <a:off x="1080975" y="1501050"/>
            <a:ext cx="25149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2D348A"/>
                </a:solidFill>
                <a:latin typeface="Montserrat"/>
                <a:ea typeface="Montserrat"/>
                <a:cs typeface="Montserrat"/>
                <a:sym typeface="Montserrat"/>
              </a:rPr>
              <a:t>CERTEZAS</a:t>
            </a:r>
            <a:endParaRPr sz="12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7" name="Google Shape;97;p14"/>
          <p:cNvSpPr/>
          <p:nvPr/>
        </p:nvSpPr>
        <p:spPr>
          <a:xfrm>
            <a:off x="3274200" y="1440000"/>
            <a:ext cx="2734200" cy="3102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rgbClr val="2D348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269999" marR="216998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O que você tem como hipóteses ou suposições? </a:t>
            </a:r>
            <a:endParaRPr sz="9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269999" marR="216998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269999" marR="216998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É a partir dessas suposições que se inicia o processo de pesquisa e levantamento.</a:t>
            </a:r>
            <a:endParaRPr sz="9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269999" marR="216998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269999" marR="216998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8" name="Google Shape;98;p14"/>
          <p:cNvSpPr/>
          <p:nvPr/>
        </p:nvSpPr>
        <p:spPr>
          <a:xfrm>
            <a:off x="3455163" y="1501050"/>
            <a:ext cx="360000" cy="360000"/>
          </a:xfrm>
          <a:prstGeom prst="ellipse">
            <a:avLst/>
          </a:prstGeom>
          <a:gradFill>
            <a:gsLst>
              <a:gs pos="0">
                <a:srgbClr val="CBD964"/>
              </a:gs>
              <a:gs pos="100000">
                <a:srgbClr val="52C1B9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4"/>
          <p:cNvSpPr txBox="1"/>
          <p:nvPr/>
        </p:nvSpPr>
        <p:spPr>
          <a:xfrm>
            <a:off x="3815175" y="1501050"/>
            <a:ext cx="25149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2D348A"/>
                </a:solidFill>
                <a:latin typeface="Montserrat"/>
                <a:ea typeface="Montserrat"/>
                <a:cs typeface="Montserrat"/>
                <a:sym typeface="Montserrat"/>
              </a:rPr>
              <a:t>SUPOSIÇÕES</a:t>
            </a:r>
            <a:endParaRPr sz="12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0" name="Google Shape;100;p14"/>
          <p:cNvSpPr/>
          <p:nvPr/>
        </p:nvSpPr>
        <p:spPr>
          <a:xfrm>
            <a:off x="6008400" y="1440000"/>
            <a:ext cx="2734200" cy="3102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rgbClr val="2D348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269999" marR="216998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Quais são as dúvidas sobre o desafio que precisam ser respondidas?</a:t>
            </a:r>
            <a:endParaRPr sz="9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269999" marR="216998" lvl="0" indent="0" algn="just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pt-BR" sz="9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 partir das dúvidas recomenda-se mapear onde as respostas podem ser encontradas, inclusive junto a outros atores que podem ser consultados ou envolvidos no processo de contratação.</a:t>
            </a:r>
            <a:endParaRPr sz="9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1" name="Google Shape;101;p14"/>
          <p:cNvSpPr/>
          <p:nvPr/>
        </p:nvSpPr>
        <p:spPr>
          <a:xfrm>
            <a:off x="6189363" y="1501050"/>
            <a:ext cx="360000" cy="360000"/>
          </a:xfrm>
          <a:prstGeom prst="ellipse">
            <a:avLst/>
          </a:prstGeom>
          <a:gradFill>
            <a:gsLst>
              <a:gs pos="0">
                <a:srgbClr val="CBD964"/>
              </a:gs>
              <a:gs pos="100000">
                <a:srgbClr val="52C1B9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14"/>
          <p:cNvSpPr txBox="1"/>
          <p:nvPr/>
        </p:nvSpPr>
        <p:spPr>
          <a:xfrm>
            <a:off x="6549375" y="1501050"/>
            <a:ext cx="25149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2D348A"/>
                </a:solidFill>
                <a:latin typeface="Montserrat"/>
                <a:ea typeface="Montserrat"/>
                <a:cs typeface="Montserrat"/>
                <a:sym typeface="Montserrat"/>
              </a:rPr>
              <a:t>DÚVIDAS</a:t>
            </a:r>
            <a:endParaRPr sz="12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03" name="Google Shape;103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1900" y="1578812"/>
            <a:ext cx="234950" cy="204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517700" y="1538900"/>
            <a:ext cx="234950" cy="25061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83487" y="1563575"/>
            <a:ext cx="234950" cy="234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5"/>
          <p:cNvSpPr/>
          <p:nvPr/>
        </p:nvSpPr>
        <p:spPr>
          <a:xfrm>
            <a:off x="149013" y="1171950"/>
            <a:ext cx="3638400" cy="3638400"/>
          </a:xfrm>
          <a:prstGeom prst="ellipse">
            <a:avLst/>
          </a:prstGeom>
          <a:gradFill>
            <a:gsLst>
              <a:gs pos="0">
                <a:srgbClr val="CBD964"/>
              </a:gs>
              <a:gs pos="100000">
                <a:srgbClr val="52C1B9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15"/>
          <p:cNvSpPr/>
          <p:nvPr/>
        </p:nvSpPr>
        <p:spPr>
          <a:xfrm>
            <a:off x="5356588" y="1171950"/>
            <a:ext cx="3638400" cy="3638400"/>
          </a:xfrm>
          <a:prstGeom prst="ellipse">
            <a:avLst/>
          </a:prstGeom>
          <a:gradFill>
            <a:gsLst>
              <a:gs pos="0">
                <a:srgbClr val="CBD964"/>
              </a:gs>
              <a:gs pos="100000">
                <a:srgbClr val="52C1B9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12" name="Google Shape;11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77075" y="252000"/>
            <a:ext cx="1726934" cy="28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5"/>
          <p:cNvSpPr/>
          <p:nvPr/>
        </p:nvSpPr>
        <p:spPr>
          <a:xfrm>
            <a:off x="0" y="241054"/>
            <a:ext cx="269997" cy="597832"/>
          </a:xfrm>
          <a:custGeom>
            <a:avLst/>
            <a:gdLst/>
            <a:ahLst/>
            <a:cxnLst/>
            <a:rect l="l" t="t" r="r" b="b"/>
            <a:pathLst>
              <a:path w="19372" h="42863" extrusionOk="0">
                <a:moveTo>
                  <a:pt x="0" y="1"/>
                </a:moveTo>
                <a:lnTo>
                  <a:pt x="0" y="42863"/>
                </a:lnTo>
                <a:lnTo>
                  <a:pt x="17050" y="25087"/>
                </a:lnTo>
                <a:cubicBezTo>
                  <a:pt x="19372" y="22682"/>
                  <a:pt x="19300" y="18789"/>
                  <a:pt x="16907" y="16455"/>
                </a:cubicBezTo>
                <a:lnTo>
                  <a:pt x="0" y="1"/>
                </a:lnTo>
                <a:close/>
              </a:path>
            </a:pathLst>
          </a:custGeom>
          <a:solidFill>
            <a:srgbClr val="2D348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15"/>
          <p:cNvSpPr txBox="1"/>
          <p:nvPr/>
        </p:nvSpPr>
        <p:spPr>
          <a:xfrm>
            <a:off x="540000" y="241050"/>
            <a:ext cx="8064000" cy="59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rgbClr val="2D348A"/>
                </a:solidFill>
                <a:latin typeface="Open Sans"/>
                <a:ea typeface="Open Sans"/>
                <a:cs typeface="Open Sans"/>
                <a:sym typeface="Open Sans"/>
              </a:rPr>
              <a:t>MATRIZ CSD</a:t>
            </a:r>
            <a:endParaRPr sz="1800" b="1">
              <a:solidFill>
                <a:srgbClr val="2D348A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2D348A"/>
                </a:solidFill>
                <a:latin typeface="Open Sans"/>
                <a:ea typeface="Open Sans"/>
                <a:cs typeface="Open Sans"/>
                <a:sym typeface="Open Sans"/>
              </a:rPr>
              <a:t>Etapas da ferramenta</a:t>
            </a:r>
            <a:endParaRPr sz="1800">
              <a:solidFill>
                <a:srgbClr val="2D348A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5" name="Google Shape;115;p15"/>
          <p:cNvSpPr/>
          <p:nvPr/>
        </p:nvSpPr>
        <p:spPr>
          <a:xfrm>
            <a:off x="540000" y="1440000"/>
            <a:ext cx="2734200" cy="3102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rgbClr val="2D348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216998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900" b="1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216998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6" name="Google Shape;116;p15"/>
          <p:cNvSpPr/>
          <p:nvPr/>
        </p:nvSpPr>
        <p:spPr>
          <a:xfrm>
            <a:off x="540000" y="900000"/>
            <a:ext cx="8202600" cy="540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rgbClr val="2D348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>
                <a:solidFill>
                  <a:srgbClr val="2D348A"/>
                </a:solidFill>
                <a:latin typeface="Montserrat"/>
                <a:ea typeface="Montserrat"/>
                <a:cs typeface="Montserrat"/>
                <a:sym typeface="Montserrat"/>
              </a:rPr>
              <a:t>DESAFIO:</a:t>
            </a:r>
            <a:endParaRPr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7" name="Google Shape;117;p15"/>
          <p:cNvSpPr/>
          <p:nvPr/>
        </p:nvSpPr>
        <p:spPr>
          <a:xfrm>
            <a:off x="720963" y="1501050"/>
            <a:ext cx="360000" cy="360000"/>
          </a:xfrm>
          <a:prstGeom prst="ellipse">
            <a:avLst/>
          </a:prstGeom>
          <a:gradFill>
            <a:gsLst>
              <a:gs pos="0">
                <a:srgbClr val="CBD964"/>
              </a:gs>
              <a:gs pos="100000">
                <a:srgbClr val="52C1B9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15"/>
          <p:cNvSpPr txBox="1"/>
          <p:nvPr/>
        </p:nvSpPr>
        <p:spPr>
          <a:xfrm>
            <a:off x="1080975" y="1501050"/>
            <a:ext cx="25149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2D348A"/>
                </a:solidFill>
                <a:latin typeface="Montserrat"/>
                <a:ea typeface="Montserrat"/>
                <a:cs typeface="Montserrat"/>
                <a:sym typeface="Montserrat"/>
              </a:rPr>
              <a:t>CERTEZAS</a:t>
            </a:r>
            <a:endParaRPr sz="12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9" name="Google Shape;119;p15"/>
          <p:cNvSpPr/>
          <p:nvPr/>
        </p:nvSpPr>
        <p:spPr>
          <a:xfrm>
            <a:off x="3274200" y="1440000"/>
            <a:ext cx="2734200" cy="3102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rgbClr val="2D348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216998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269999" marR="216998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269999" marR="216998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0" name="Google Shape;120;p15"/>
          <p:cNvSpPr/>
          <p:nvPr/>
        </p:nvSpPr>
        <p:spPr>
          <a:xfrm>
            <a:off x="3455163" y="1501050"/>
            <a:ext cx="360000" cy="360000"/>
          </a:xfrm>
          <a:prstGeom prst="ellipse">
            <a:avLst/>
          </a:prstGeom>
          <a:gradFill>
            <a:gsLst>
              <a:gs pos="0">
                <a:srgbClr val="CBD964"/>
              </a:gs>
              <a:gs pos="100000">
                <a:srgbClr val="52C1B9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15"/>
          <p:cNvSpPr txBox="1"/>
          <p:nvPr/>
        </p:nvSpPr>
        <p:spPr>
          <a:xfrm>
            <a:off x="3815175" y="1501050"/>
            <a:ext cx="25149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2D348A"/>
                </a:solidFill>
                <a:latin typeface="Montserrat"/>
                <a:ea typeface="Montserrat"/>
                <a:cs typeface="Montserrat"/>
                <a:sym typeface="Montserrat"/>
              </a:rPr>
              <a:t>SUPOSIÇÕES</a:t>
            </a:r>
            <a:endParaRPr sz="12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2" name="Google Shape;122;p15"/>
          <p:cNvSpPr/>
          <p:nvPr/>
        </p:nvSpPr>
        <p:spPr>
          <a:xfrm>
            <a:off x="6008400" y="1440000"/>
            <a:ext cx="2734200" cy="3102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rgbClr val="2D348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216998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3" name="Google Shape;123;p15"/>
          <p:cNvSpPr/>
          <p:nvPr/>
        </p:nvSpPr>
        <p:spPr>
          <a:xfrm>
            <a:off x="6189363" y="1501050"/>
            <a:ext cx="360000" cy="360000"/>
          </a:xfrm>
          <a:prstGeom prst="ellipse">
            <a:avLst/>
          </a:prstGeom>
          <a:gradFill>
            <a:gsLst>
              <a:gs pos="0">
                <a:srgbClr val="CBD964"/>
              </a:gs>
              <a:gs pos="100000">
                <a:srgbClr val="52C1B9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15"/>
          <p:cNvSpPr txBox="1"/>
          <p:nvPr/>
        </p:nvSpPr>
        <p:spPr>
          <a:xfrm>
            <a:off x="6549375" y="1501050"/>
            <a:ext cx="25149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2D348A"/>
                </a:solidFill>
                <a:latin typeface="Montserrat"/>
                <a:ea typeface="Montserrat"/>
                <a:cs typeface="Montserrat"/>
                <a:sym typeface="Montserrat"/>
              </a:rPr>
              <a:t>DÚVIDAS</a:t>
            </a:r>
            <a:endParaRPr sz="12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25" name="Google Shape;125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1900" y="1578812"/>
            <a:ext cx="234950" cy="204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517700" y="1538900"/>
            <a:ext cx="234950" cy="25061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83487" y="1563575"/>
            <a:ext cx="234950" cy="23495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15"/>
          <p:cNvSpPr/>
          <p:nvPr/>
        </p:nvSpPr>
        <p:spPr>
          <a:xfrm>
            <a:off x="626400" y="2053050"/>
            <a:ext cx="1072200" cy="720000"/>
          </a:xfrm>
          <a:prstGeom prst="rect">
            <a:avLst/>
          </a:prstGeom>
          <a:solidFill>
            <a:srgbClr val="CBD964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Escreva aqui</a:t>
            </a:r>
            <a:endParaRPr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9" name="Google Shape;129;p15"/>
          <p:cNvSpPr/>
          <p:nvPr/>
        </p:nvSpPr>
        <p:spPr>
          <a:xfrm>
            <a:off x="1950300" y="2053050"/>
            <a:ext cx="1072200" cy="720000"/>
          </a:xfrm>
          <a:prstGeom prst="rect">
            <a:avLst/>
          </a:prstGeom>
          <a:solidFill>
            <a:srgbClr val="CBD964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Escreva aqui</a:t>
            </a:r>
            <a:endParaRPr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0" name="Google Shape;130;p15"/>
          <p:cNvSpPr/>
          <p:nvPr/>
        </p:nvSpPr>
        <p:spPr>
          <a:xfrm>
            <a:off x="1143650" y="3017575"/>
            <a:ext cx="1072200" cy="720000"/>
          </a:xfrm>
          <a:prstGeom prst="rect">
            <a:avLst/>
          </a:prstGeom>
          <a:solidFill>
            <a:srgbClr val="CBD964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Escreva aqui</a:t>
            </a:r>
            <a:endParaRPr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1" name="Google Shape;131;p15"/>
          <p:cNvSpPr/>
          <p:nvPr/>
        </p:nvSpPr>
        <p:spPr>
          <a:xfrm>
            <a:off x="3455175" y="2130075"/>
            <a:ext cx="1072200" cy="720000"/>
          </a:xfrm>
          <a:prstGeom prst="rect">
            <a:avLst/>
          </a:prstGeom>
          <a:solidFill>
            <a:srgbClr val="52C1B9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Escreva aqui</a:t>
            </a:r>
            <a:endParaRPr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2" name="Google Shape;132;p15"/>
          <p:cNvSpPr/>
          <p:nvPr/>
        </p:nvSpPr>
        <p:spPr>
          <a:xfrm>
            <a:off x="4536525" y="3017575"/>
            <a:ext cx="1072200" cy="720000"/>
          </a:xfrm>
          <a:prstGeom prst="rect">
            <a:avLst/>
          </a:prstGeom>
          <a:solidFill>
            <a:srgbClr val="52C1B9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Escreva aqui</a:t>
            </a:r>
            <a:endParaRPr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3" name="Google Shape;133;p15"/>
          <p:cNvSpPr/>
          <p:nvPr/>
        </p:nvSpPr>
        <p:spPr>
          <a:xfrm>
            <a:off x="6189375" y="2130075"/>
            <a:ext cx="1072200" cy="720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Escreva aqui</a:t>
            </a:r>
            <a:endParaRPr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4" name="Google Shape;134;p15"/>
          <p:cNvSpPr/>
          <p:nvPr/>
        </p:nvSpPr>
        <p:spPr>
          <a:xfrm>
            <a:off x="6189375" y="3017575"/>
            <a:ext cx="1072200" cy="720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Escreva aqui</a:t>
            </a:r>
            <a:endParaRPr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5" name="Google Shape;135;p15"/>
          <p:cNvSpPr/>
          <p:nvPr/>
        </p:nvSpPr>
        <p:spPr>
          <a:xfrm>
            <a:off x="7442550" y="2130075"/>
            <a:ext cx="1072200" cy="720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Escreva aqui</a:t>
            </a:r>
            <a:endParaRPr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6" name="Google Shape;136;p15"/>
          <p:cNvSpPr/>
          <p:nvPr/>
        </p:nvSpPr>
        <p:spPr>
          <a:xfrm>
            <a:off x="7442550" y="3017575"/>
            <a:ext cx="1072200" cy="720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Escreva aqui</a:t>
            </a:r>
            <a:endParaRPr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6"/>
          <p:cNvSpPr/>
          <p:nvPr/>
        </p:nvSpPr>
        <p:spPr>
          <a:xfrm>
            <a:off x="149013" y="1171950"/>
            <a:ext cx="3638400" cy="3638400"/>
          </a:xfrm>
          <a:prstGeom prst="ellipse">
            <a:avLst/>
          </a:prstGeom>
          <a:gradFill>
            <a:gsLst>
              <a:gs pos="0">
                <a:srgbClr val="CBD964"/>
              </a:gs>
              <a:gs pos="100000">
                <a:srgbClr val="52C1B9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16"/>
          <p:cNvSpPr/>
          <p:nvPr/>
        </p:nvSpPr>
        <p:spPr>
          <a:xfrm>
            <a:off x="5356588" y="1171950"/>
            <a:ext cx="3638400" cy="3638400"/>
          </a:xfrm>
          <a:prstGeom prst="ellipse">
            <a:avLst/>
          </a:prstGeom>
          <a:gradFill>
            <a:gsLst>
              <a:gs pos="0">
                <a:srgbClr val="CBD964"/>
              </a:gs>
              <a:gs pos="100000">
                <a:srgbClr val="52C1B9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43" name="Google Shape;14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77075" y="252000"/>
            <a:ext cx="1726934" cy="28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16"/>
          <p:cNvSpPr/>
          <p:nvPr/>
        </p:nvSpPr>
        <p:spPr>
          <a:xfrm>
            <a:off x="0" y="241054"/>
            <a:ext cx="269997" cy="597832"/>
          </a:xfrm>
          <a:custGeom>
            <a:avLst/>
            <a:gdLst/>
            <a:ahLst/>
            <a:cxnLst/>
            <a:rect l="l" t="t" r="r" b="b"/>
            <a:pathLst>
              <a:path w="19372" h="42863" extrusionOk="0">
                <a:moveTo>
                  <a:pt x="0" y="1"/>
                </a:moveTo>
                <a:lnTo>
                  <a:pt x="0" y="42863"/>
                </a:lnTo>
                <a:lnTo>
                  <a:pt x="17050" y="25087"/>
                </a:lnTo>
                <a:cubicBezTo>
                  <a:pt x="19372" y="22682"/>
                  <a:pt x="19300" y="18789"/>
                  <a:pt x="16907" y="16455"/>
                </a:cubicBezTo>
                <a:lnTo>
                  <a:pt x="0" y="1"/>
                </a:lnTo>
                <a:close/>
              </a:path>
            </a:pathLst>
          </a:custGeom>
          <a:solidFill>
            <a:srgbClr val="2D348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6"/>
          <p:cNvSpPr txBox="1"/>
          <p:nvPr/>
        </p:nvSpPr>
        <p:spPr>
          <a:xfrm>
            <a:off x="540000" y="241050"/>
            <a:ext cx="8064000" cy="59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>
                <a:solidFill>
                  <a:srgbClr val="2D348A"/>
                </a:solidFill>
                <a:latin typeface="Open Sans"/>
                <a:ea typeface="Open Sans"/>
                <a:cs typeface="Open Sans"/>
                <a:sym typeface="Open Sans"/>
              </a:rPr>
              <a:t>MATRIZ CSD</a:t>
            </a:r>
            <a:endParaRPr sz="1800" b="1">
              <a:solidFill>
                <a:srgbClr val="2D348A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rgbClr val="2D348A"/>
                </a:solidFill>
                <a:latin typeface="Open Sans"/>
                <a:ea typeface="Open Sans"/>
                <a:cs typeface="Open Sans"/>
                <a:sym typeface="Open Sans"/>
              </a:rPr>
              <a:t>Etapas da ferramenta</a:t>
            </a:r>
            <a:endParaRPr sz="1800">
              <a:solidFill>
                <a:srgbClr val="2D348A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6" name="Google Shape;146;p16"/>
          <p:cNvSpPr/>
          <p:nvPr/>
        </p:nvSpPr>
        <p:spPr>
          <a:xfrm>
            <a:off x="540000" y="1440000"/>
            <a:ext cx="2734200" cy="3102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rgbClr val="2D348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216998" lvl="0" indent="-2857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ontserrat"/>
              <a:buChar char="●"/>
            </a:pPr>
            <a:r>
              <a:rPr lang="pt-BR" sz="9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Escreva aqui</a:t>
            </a:r>
            <a:endParaRPr sz="9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216998" lvl="0" indent="-2857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ontserrat"/>
              <a:buChar char="●"/>
            </a:pPr>
            <a:r>
              <a:rPr lang="pt-BR" sz="9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Escreva aqui</a:t>
            </a:r>
            <a:endParaRPr sz="900" b="1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216998" lvl="0" indent="-2857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ontserrat"/>
              <a:buChar char="●"/>
            </a:pPr>
            <a:r>
              <a:rPr lang="pt-BR" sz="9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Escreva aqui</a:t>
            </a:r>
            <a:endParaRPr sz="900" b="1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216998" lvl="0" indent="-2857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ontserrat"/>
              <a:buChar char="●"/>
            </a:pPr>
            <a:r>
              <a:rPr lang="pt-BR" sz="9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Escreva aqui</a:t>
            </a:r>
            <a:endParaRPr sz="900" b="1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216998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7" name="Google Shape;147;p16"/>
          <p:cNvSpPr/>
          <p:nvPr/>
        </p:nvSpPr>
        <p:spPr>
          <a:xfrm>
            <a:off x="540000" y="900000"/>
            <a:ext cx="8202600" cy="540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rgbClr val="2D348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>
                <a:solidFill>
                  <a:srgbClr val="2D348A"/>
                </a:solidFill>
                <a:latin typeface="Montserrat"/>
                <a:ea typeface="Montserrat"/>
                <a:cs typeface="Montserrat"/>
                <a:sym typeface="Montserrat"/>
              </a:rPr>
              <a:t>DESAFIO:</a:t>
            </a:r>
            <a:endParaRPr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8" name="Google Shape;148;p16"/>
          <p:cNvSpPr/>
          <p:nvPr/>
        </p:nvSpPr>
        <p:spPr>
          <a:xfrm>
            <a:off x="720963" y="1501050"/>
            <a:ext cx="360000" cy="360000"/>
          </a:xfrm>
          <a:prstGeom prst="ellipse">
            <a:avLst/>
          </a:prstGeom>
          <a:gradFill>
            <a:gsLst>
              <a:gs pos="0">
                <a:srgbClr val="CBD964"/>
              </a:gs>
              <a:gs pos="100000">
                <a:srgbClr val="52C1B9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16"/>
          <p:cNvSpPr txBox="1"/>
          <p:nvPr/>
        </p:nvSpPr>
        <p:spPr>
          <a:xfrm>
            <a:off x="1080975" y="1501050"/>
            <a:ext cx="25149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2D348A"/>
                </a:solidFill>
                <a:latin typeface="Montserrat"/>
                <a:ea typeface="Montserrat"/>
                <a:cs typeface="Montserrat"/>
                <a:sym typeface="Montserrat"/>
              </a:rPr>
              <a:t>CERTEZAS</a:t>
            </a:r>
            <a:endParaRPr sz="12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0" name="Google Shape;150;p16"/>
          <p:cNvSpPr/>
          <p:nvPr/>
        </p:nvSpPr>
        <p:spPr>
          <a:xfrm>
            <a:off x="3274200" y="1440000"/>
            <a:ext cx="2734200" cy="3102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rgbClr val="2D348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216998" lvl="0" indent="-2857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ontserrat"/>
              <a:buChar char="●"/>
            </a:pPr>
            <a:r>
              <a:rPr lang="pt-BR" sz="9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Escreva aqui</a:t>
            </a:r>
            <a:endParaRPr sz="900" b="1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216998" lvl="0" indent="-2857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ontserrat"/>
              <a:buChar char="●"/>
            </a:pPr>
            <a:r>
              <a:rPr lang="pt-BR" sz="9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Escreva aqui</a:t>
            </a:r>
            <a:endParaRPr sz="900" b="1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216998" lvl="0" indent="-2857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ontserrat"/>
              <a:buChar char="●"/>
            </a:pPr>
            <a:r>
              <a:rPr lang="pt-BR" sz="9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Escreva aqui</a:t>
            </a:r>
            <a:endParaRPr sz="900" b="1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216998" lvl="0" indent="-2857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ontserrat"/>
              <a:buChar char="●"/>
            </a:pPr>
            <a:r>
              <a:rPr lang="pt-BR" sz="9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Escreva aqui</a:t>
            </a:r>
            <a:endParaRPr sz="9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269999" marR="216998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9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269999" marR="216998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1" name="Google Shape;151;p16"/>
          <p:cNvSpPr/>
          <p:nvPr/>
        </p:nvSpPr>
        <p:spPr>
          <a:xfrm>
            <a:off x="3455163" y="1501050"/>
            <a:ext cx="360000" cy="360000"/>
          </a:xfrm>
          <a:prstGeom prst="ellipse">
            <a:avLst/>
          </a:prstGeom>
          <a:gradFill>
            <a:gsLst>
              <a:gs pos="0">
                <a:srgbClr val="CBD964"/>
              </a:gs>
              <a:gs pos="100000">
                <a:srgbClr val="52C1B9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16"/>
          <p:cNvSpPr txBox="1"/>
          <p:nvPr/>
        </p:nvSpPr>
        <p:spPr>
          <a:xfrm>
            <a:off x="3815175" y="1501050"/>
            <a:ext cx="25149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2D348A"/>
                </a:solidFill>
                <a:latin typeface="Montserrat"/>
                <a:ea typeface="Montserrat"/>
                <a:cs typeface="Montserrat"/>
                <a:sym typeface="Montserrat"/>
              </a:rPr>
              <a:t>SUPOSIÇÕES</a:t>
            </a:r>
            <a:endParaRPr sz="12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3" name="Google Shape;153;p16"/>
          <p:cNvSpPr/>
          <p:nvPr/>
        </p:nvSpPr>
        <p:spPr>
          <a:xfrm>
            <a:off x="6008400" y="1440000"/>
            <a:ext cx="2734200" cy="3102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rgbClr val="2D348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216998" lvl="0" indent="-2857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ontserrat"/>
              <a:buChar char="●"/>
            </a:pPr>
            <a:r>
              <a:rPr lang="pt-BR" sz="9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Escreva aqui</a:t>
            </a:r>
            <a:endParaRPr sz="900" b="1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216998" lvl="0" indent="-2857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ontserrat"/>
              <a:buChar char="●"/>
            </a:pPr>
            <a:r>
              <a:rPr lang="pt-BR" sz="9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Escreva aqui</a:t>
            </a:r>
            <a:endParaRPr sz="900" b="1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216998" lvl="0" indent="-2857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ontserrat"/>
              <a:buChar char="●"/>
            </a:pPr>
            <a:r>
              <a:rPr lang="pt-BR" sz="9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Escreva aqui</a:t>
            </a:r>
            <a:endParaRPr sz="900" b="1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216998" lvl="0" indent="-2857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ontserrat"/>
              <a:buChar char="●"/>
            </a:pPr>
            <a:r>
              <a:rPr lang="pt-BR" sz="9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Escreva aqui</a:t>
            </a:r>
            <a:endParaRPr sz="9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4" name="Google Shape;154;p16"/>
          <p:cNvSpPr/>
          <p:nvPr/>
        </p:nvSpPr>
        <p:spPr>
          <a:xfrm>
            <a:off x="6189363" y="1501050"/>
            <a:ext cx="360000" cy="360000"/>
          </a:xfrm>
          <a:prstGeom prst="ellipse">
            <a:avLst/>
          </a:prstGeom>
          <a:gradFill>
            <a:gsLst>
              <a:gs pos="0">
                <a:srgbClr val="CBD964"/>
              </a:gs>
              <a:gs pos="100000">
                <a:srgbClr val="52C1B9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6"/>
          <p:cNvSpPr txBox="1"/>
          <p:nvPr/>
        </p:nvSpPr>
        <p:spPr>
          <a:xfrm>
            <a:off x="6549375" y="1501050"/>
            <a:ext cx="25149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2D348A"/>
                </a:solidFill>
                <a:latin typeface="Montserrat"/>
                <a:ea typeface="Montserrat"/>
                <a:cs typeface="Montserrat"/>
                <a:sym typeface="Montserrat"/>
              </a:rPr>
              <a:t>DÚVIDAS</a:t>
            </a:r>
            <a:endParaRPr sz="1200" b="1">
              <a:solidFill>
                <a:srgbClr val="2D348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56" name="Google Shape;156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1900" y="1578812"/>
            <a:ext cx="234950" cy="204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517700" y="1538900"/>
            <a:ext cx="234950" cy="25061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83487" y="1563575"/>
            <a:ext cx="234950" cy="234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C6ACFCC40B40A4FA3D63594ED820B1C" ma:contentTypeVersion="12" ma:contentTypeDescription="Crie um novo documento." ma:contentTypeScope="" ma:versionID="1e42e08e578fb7ebda5c01e340b72e15">
  <xsd:schema xmlns:xsd="http://www.w3.org/2001/XMLSchema" xmlns:xs="http://www.w3.org/2001/XMLSchema" xmlns:p="http://schemas.microsoft.com/office/2006/metadata/properties" xmlns:ns2="1d903061-9669-4741-bcf8-93c24065bba2" xmlns:ns3="8a0e709f-fbca-436e-aebb-b92391a44ea8" targetNamespace="http://schemas.microsoft.com/office/2006/metadata/properties" ma:root="true" ma:fieldsID="845d233755de35ff75ceb713fc0abc0e" ns2:_="" ns3:_="">
    <xsd:import namespace="1d903061-9669-4741-bcf8-93c24065bba2"/>
    <xsd:import namespace="8a0e709f-fbca-436e-aebb-b92391a44e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903061-9669-4741-bcf8-93c24065bb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8df2ae63-25a9-46ff-85f5-5d532684ba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0e709f-fbca-436e-aebb-b92391a44ea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0e916cf-b663-4616-a7d8-5856d65c19d5}" ma:internalName="TaxCatchAll" ma:showField="CatchAllData" ma:web="8a0e709f-fbca-436e-aebb-b92391a44e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d903061-9669-4741-bcf8-93c24065bba2">
      <Terms xmlns="http://schemas.microsoft.com/office/infopath/2007/PartnerControls"/>
    </lcf76f155ced4ddcb4097134ff3c332f>
    <TaxCatchAll xmlns="8a0e709f-fbca-436e-aebb-b92391a44ea8" xsi:nil="true"/>
  </documentManagement>
</p:properties>
</file>

<file path=customXml/itemProps1.xml><?xml version="1.0" encoding="utf-8"?>
<ds:datastoreItem xmlns:ds="http://schemas.openxmlformats.org/officeDocument/2006/customXml" ds:itemID="{2079D051-D635-4799-8BF1-80E2404A9BFD}"/>
</file>

<file path=customXml/itemProps2.xml><?xml version="1.0" encoding="utf-8"?>
<ds:datastoreItem xmlns:ds="http://schemas.openxmlformats.org/officeDocument/2006/customXml" ds:itemID="{B6F53B1D-F2A5-4C3E-AC03-DEED42823038}"/>
</file>

<file path=customXml/itemProps3.xml><?xml version="1.0" encoding="utf-8"?>
<ds:datastoreItem xmlns:ds="http://schemas.openxmlformats.org/officeDocument/2006/customXml" ds:itemID="{7F64E438-DEAC-4B70-9F40-7A587310487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411</Words>
  <Application>Microsoft Office PowerPoint</Application>
  <PresentationFormat>Apresentação na tela (16:9)</PresentationFormat>
  <Paragraphs>93</Paragraphs>
  <Slides>4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Montserrat</vt:lpstr>
      <vt:lpstr>Roboto</vt:lpstr>
      <vt:lpstr>Arial</vt:lpstr>
      <vt:lpstr>Open Sans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 Paula Beatriz Estellita Lins</dc:creator>
  <cp:lastModifiedBy>Maria Paula Beatriz Estellita Lins</cp:lastModifiedBy>
  <cp:revision>1</cp:revision>
  <dcterms:modified xsi:type="dcterms:W3CDTF">2022-11-10T20:22:59Z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0x0101007C6ACFCC40B40A4FA3D63594ED820B1C</vt:lpwstr>
  </property>
</Properties>
</file>