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theme/theme1.xml" ContentType="application/vnd.openxmlformats-officedocument.theme+xml"/>
  <Override PartName="/ppt/theme/theme2.xml" ContentType="application/vnd.openxmlformats-officedocument.theme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</p:sldIdLst>
  <p:sldSz cy="5143500" cx="9144000"/>
  <p:notesSz cx="6858000" cy="9144000"/>
  <p:embeddedFontLst>
    <p:embeddedFont>
      <p:font typeface="Montserrat"/>
      <p:regular r:id="rId10"/>
      <p:bold r:id="rId11"/>
      <p:italic r:id="rId12"/>
      <p:boldItalic r:id="rId13"/>
    </p:embeddedFont>
    <p:embeddedFont>
      <p:font typeface="Open Sans"/>
      <p:regular r:id="rId14"/>
      <p:bold r:id="rId15"/>
      <p:italic r:id="rId16"/>
      <p:boldItalic r:id="rId17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  <p15:guide id="3" pos="340">
          <p15:clr>
            <a:srgbClr val="9AA0A6"/>
          </p15:clr>
        </p15:guide>
        <p15:guide id="4" orient="horz" pos="340">
          <p15:clr>
            <a:srgbClr val="9AA0A6"/>
          </p15:clr>
        </p15:guide>
        <p15:guide id="5" pos="5420">
          <p15:clr>
            <a:srgbClr val="9AA0A6"/>
          </p15:clr>
        </p15:guide>
        <p15:guide id="6" orient="horz" pos="2900">
          <p15:clr>
            <a:srgbClr val="9AA0A6"/>
          </p15:clr>
        </p15:guide>
        <p15:guide id="7" orient="horz" pos="567">
          <p15:clr>
            <a:srgbClr val="9AA0A6"/>
          </p15:clr>
        </p15:guide>
        <p15:guide id="8" pos="3742">
          <p15:clr>
            <a:srgbClr val="9AA0A6"/>
          </p15:clr>
        </p15:guide>
        <p15:guide id="9" pos="3685">
          <p15:clr>
            <a:srgbClr val="9AA0A6"/>
          </p15:clr>
        </p15:guide>
        <p15:guide id="10" pos="3798">
          <p15:clr>
            <a:srgbClr val="9AA0A6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  <p:guide pos="340"/>
        <p:guide pos="340" orient="horz"/>
        <p:guide pos="5420"/>
        <p:guide pos="2900" orient="horz"/>
        <p:guide pos="567" orient="horz"/>
        <p:guide pos="3742"/>
        <p:guide pos="3685"/>
        <p:guide pos="3798"/>
      </p:guideLst>
    </p:cSldViewPr>
  </p:slideViewPr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font" Target="fonts/Montserrat-boldItalic.fntdata"/><Relationship Id="rId8" Type="http://schemas.openxmlformats.org/officeDocument/2006/relationships/slide" Target="slides/slide3.xml"/><Relationship Id="rId18" Type="http://schemas.openxmlformats.org/officeDocument/2006/relationships/customXml" Target="../customXml/item1.xml"/><Relationship Id="rId3" Type="http://schemas.openxmlformats.org/officeDocument/2006/relationships/presProps" Target="presProps.xml"/><Relationship Id="rId12" Type="http://schemas.openxmlformats.org/officeDocument/2006/relationships/font" Target="fonts/Montserrat-italic.fntdata"/><Relationship Id="rId17" Type="http://schemas.openxmlformats.org/officeDocument/2006/relationships/font" Target="fonts/OpenSans-boldItalic.fntdata"/><Relationship Id="rId7" Type="http://schemas.openxmlformats.org/officeDocument/2006/relationships/slide" Target="slides/slide2.xml"/><Relationship Id="rId2" Type="http://schemas.openxmlformats.org/officeDocument/2006/relationships/viewProps" Target="viewProps.xml"/><Relationship Id="rId16" Type="http://schemas.openxmlformats.org/officeDocument/2006/relationships/font" Target="fonts/OpenSans-italic.fntdata"/><Relationship Id="rId11" Type="http://schemas.openxmlformats.org/officeDocument/2006/relationships/font" Target="fonts/Montserrat-bold.fntdata"/><Relationship Id="rId1" Type="http://schemas.openxmlformats.org/officeDocument/2006/relationships/theme" Target="theme/theme2.xml"/><Relationship Id="rId6" Type="http://schemas.openxmlformats.org/officeDocument/2006/relationships/slide" Target="slides/slide1.xml"/><Relationship Id="rId15" Type="http://schemas.openxmlformats.org/officeDocument/2006/relationships/font" Target="fonts/OpenSans-bold.fntdata"/><Relationship Id="rId5" Type="http://schemas.openxmlformats.org/officeDocument/2006/relationships/notesMaster" Target="notesMasters/notesMaster1.xml"/><Relationship Id="rId10" Type="http://schemas.openxmlformats.org/officeDocument/2006/relationships/font" Target="fonts/Montserrat-regular.fntdata"/><Relationship Id="rId19" Type="http://schemas.openxmlformats.org/officeDocument/2006/relationships/customXml" Target="../customXml/item2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font" Target="fonts/OpenSans-regular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13f6dc405e9_0_6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13f6dc405e9_0_6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g15c66b42c03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5" name="Google Shape;85;g15c66b42c03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g15c66b42c03_0_2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5" name="Google Shape;115;g15c66b42c03_0_2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9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g15c66b42c03_0_7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1" name="Google Shape;161;g15c66b42c03_0_7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Relationship Id="rId4" Type="http://schemas.openxmlformats.org/officeDocument/2006/relationships/hyperlink" Target="https://miro.com/app/dashboard/" TargetMode="External"/><Relationship Id="rId5" Type="http://schemas.openxmlformats.org/officeDocument/2006/relationships/image" Target="../media/image5.png"/><Relationship Id="rId6" Type="http://schemas.openxmlformats.org/officeDocument/2006/relationships/image" Target="../media/image6.png"/><Relationship Id="rId7" Type="http://schemas.openxmlformats.org/officeDocument/2006/relationships/image" Target="../media/image7.png"/><Relationship Id="rId8" Type="http://schemas.openxmlformats.org/officeDocument/2006/relationships/image" Target="../media/image4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png"/><Relationship Id="rId4" Type="http://schemas.openxmlformats.org/officeDocument/2006/relationships/image" Target="../media/image9.png"/><Relationship Id="rId9" Type="http://schemas.openxmlformats.org/officeDocument/2006/relationships/image" Target="../media/image8.png"/><Relationship Id="rId5" Type="http://schemas.openxmlformats.org/officeDocument/2006/relationships/image" Target="../media/image12.png"/><Relationship Id="rId6" Type="http://schemas.openxmlformats.org/officeDocument/2006/relationships/image" Target="../media/image10.png"/><Relationship Id="rId7" Type="http://schemas.openxmlformats.org/officeDocument/2006/relationships/image" Target="../media/image3.png"/><Relationship Id="rId8" Type="http://schemas.openxmlformats.org/officeDocument/2006/relationships/image" Target="../media/image11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png"/><Relationship Id="rId4" Type="http://schemas.openxmlformats.org/officeDocument/2006/relationships/image" Target="../media/image9.png"/><Relationship Id="rId9" Type="http://schemas.openxmlformats.org/officeDocument/2006/relationships/image" Target="../media/image8.png"/><Relationship Id="rId5" Type="http://schemas.openxmlformats.org/officeDocument/2006/relationships/image" Target="../media/image12.png"/><Relationship Id="rId6" Type="http://schemas.openxmlformats.org/officeDocument/2006/relationships/image" Target="../media/image10.png"/><Relationship Id="rId7" Type="http://schemas.openxmlformats.org/officeDocument/2006/relationships/image" Target="../media/image3.png"/><Relationship Id="rId8" Type="http://schemas.openxmlformats.org/officeDocument/2006/relationships/image" Target="../media/image11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2.png"/><Relationship Id="rId4" Type="http://schemas.openxmlformats.org/officeDocument/2006/relationships/image" Target="../media/image9.png"/><Relationship Id="rId9" Type="http://schemas.openxmlformats.org/officeDocument/2006/relationships/image" Target="../media/image8.png"/><Relationship Id="rId5" Type="http://schemas.openxmlformats.org/officeDocument/2006/relationships/image" Target="../media/image12.png"/><Relationship Id="rId6" Type="http://schemas.openxmlformats.org/officeDocument/2006/relationships/image" Target="../media/image10.png"/><Relationship Id="rId7" Type="http://schemas.openxmlformats.org/officeDocument/2006/relationships/image" Target="../media/image3.png"/><Relationship Id="rId8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877075" y="252000"/>
            <a:ext cx="1726934" cy="288000"/>
          </a:xfrm>
          <a:prstGeom prst="rect">
            <a:avLst/>
          </a:prstGeom>
          <a:noFill/>
          <a:ln>
            <a:noFill/>
          </a:ln>
        </p:spPr>
      </p:pic>
      <p:sp>
        <p:nvSpPr>
          <p:cNvPr id="55" name="Google Shape;55;p13"/>
          <p:cNvSpPr/>
          <p:nvPr/>
        </p:nvSpPr>
        <p:spPr>
          <a:xfrm>
            <a:off x="0" y="241054"/>
            <a:ext cx="269997" cy="597832"/>
          </a:xfrm>
          <a:custGeom>
            <a:rect b="b" l="l" r="r" t="t"/>
            <a:pathLst>
              <a:path extrusionOk="0" h="42863" w="19372">
                <a:moveTo>
                  <a:pt x="0" y="1"/>
                </a:moveTo>
                <a:lnTo>
                  <a:pt x="0" y="42863"/>
                </a:lnTo>
                <a:lnTo>
                  <a:pt x="17050" y="25087"/>
                </a:lnTo>
                <a:cubicBezTo>
                  <a:pt x="19372" y="22682"/>
                  <a:pt x="19300" y="18789"/>
                  <a:pt x="16907" y="16455"/>
                </a:cubicBezTo>
                <a:lnTo>
                  <a:pt x="0" y="1"/>
                </a:lnTo>
                <a:close/>
              </a:path>
            </a:pathLst>
          </a:custGeom>
          <a:solidFill>
            <a:srgbClr val="2D348A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6" name="Google Shape;56;p13"/>
          <p:cNvSpPr txBox="1"/>
          <p:nvPr/>
        </p:nvSpPr>
        <p:spPr>
          <a:xfrm>
            <a:off x="540000" y="241050"/>
            <a:ext cx="8064000" cy="597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0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 sz="1800">
                <a:solidFill>
                  <a:srgbClr val="2D348A"/>
                </a:solidFill>
                <a:latin typeface="Open Sans"/>
                <a:ea typeface="Open Sans"/>
                <a:cs typeface="Open Sans"/>
                <a:sym typeface="Open Sans"/>
              </a:rPr>
              <a:t>CANVAS DE PROBLEMA</a:t>
            </a:r>
            <a:endParaRPr b="1" sz="1800">
              <a:solidFill>
                <a:srgbClr val="2D348A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800">
                <a:solidFill>
                  <a:srgbClr val="2D348A"/>
                </a:solidFill>
                <a:latin typeface="Open Sans"/>
                <a:ea typeface="Open Sans"/>
                <a:cs typeface="Open Sans"/>
                <a:sym typeface="Open Sans"/>
              </a:rPr>
              <a:t>Orientações sobre a ferramenta</a:t>
            </a:r>
            <a:endParaRPr sz="1200">
              <a:solidFill>
                <a:srgbClr val="2D348A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57" name="Google Shape;57;p13"/>
          <p:cNvSpPr/>
          <p:nvPr/>
        </p:nvSpPr>
        <p:spPr>
          <a:xfrm>
            <a:off x="540000" y="1721775"/>
            <a:ext cx="5145300" cy="540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0" spcFirstLastPara="1" rIns="0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0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É uma ferramenta que permite </a:t>
            </a:r>
            <a:r>
              <a:rPr b="1" lang="pt-BR" sz="10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estruturar o problema </a:t>
            </a:r>
            <a:r>
              <a:rPr lang="pt-BR" sz="10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previamente identificado. Por meio do Canvas de Problema é possível entender suas </a:t>
            </a:r>
            <a:r>
              <a:rPr b="1" lang="pt-BR" sz="10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causas e consequências</a:t>
            </a:r>
            <a:r>
              <a:rPr lang="pt-BR" sz="10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, assim como, compreender a relevância do problema levantado. </a:t>
            </a:r>
            <a:endParaRPr sz="100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58" name="Google Shape;58;p13"/>
          <p:cNvSpPr/>
          <p:nvPr/>
        </p:nvSpPr>
        <p:spPr>
          <a:xfrm>
            <a:off x="6340663" y="1387072"/>
            <a:ext cx="144000" cy="144000"/>
          </a:xfrm>
          <a:prstGeom prst="ellipse">
            <a:avLst/>
          </a:prstGeom>
          <a:solidFill>
            <a:srgbClr val="CCCCCC"/>
          </a:solidFill>
          <a:ln>
            <a:noFill/>
          </a:ln>
        </p:spPr>
        <p:txBody>
          <a:bodyPr anchorCtr="0" anchor="ctr" bIns="136775" lIns="136775" spcFirstLastPara="1" rIns="136775" wrap="square" tIns="1367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59" name="Google Shape;59;p13"/>
          <p:cNvCxnSpPr/>
          <p:nvPr/>
        </p:nvCxnSpPr>
        <p:spPr>
          <a:xfrm>
            <a:off x="6484663" y="1459072"/>
            <a:ext cx="198000" cy="0"/>
          </a:xfrm>
          <a:prstGeom prst="straightConnector1">
            <a:avLst/>
          </a:prstGeom>
          <a:noFill/>
          <a:ln cap="flat" cmpd="sng" w="9525">
            <a:solidFill>
              <a:srgbClr val="2D348A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60" name="Google Shape;60;p13"/>
          <p:cNvSpPr/>
          <p:nvPr/>
        </p:nvSpPr>
        <p:spPr>
          <a:xfrm>
            <a:off x="7030465" y="1335297"/>
            <a:ext cx="246600" cy="247200"/>
          </a:xfrm>
          <a:prstGeom prst="ellipse">
            <a:avLst/>
          </a:prstGeom>
          <a:gradFill>
            <a:gsLst>
              <a:gs pos="0">
                <a:srgbClr val="CBD964"/>
              </a:gs>
              <a:gs pos="100000">
                <a:srgbClr val="52C1B9"/>
              </a:gs>
            </a:gsLst>
            <a:lin ang="0" scaled="0"/>
          </a:gradFill>
          <a:ln>
            <a:noFill/>
          </a:ln>
        </p:spPr>
        <p:txBody>
          <a:bodyPr anchorCtr="0" anchor="ctr" bIns="136775" lIns="136775" spcFirstLastPara="1" rIns="136775" wrap="square" tIns="1367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61" name="Google Shape;61;p13"/>
          <p:cNvCxnSpPr>
            <a:stCxn id="62" idx="6"/>
            <a:endCxn id="60" idx="2"/>
          </p:cNvCxnSpPr>
          <p:nvPr/>
        </p:nvCxnSpPr>
        <p:spPr>
          <a:xfrm>
            <a:off x="6832465" y="1458897"/>
            <a:ext cx="198000" cy="0"/>
          </a:xfrm>
          <a:prstGeom prst="straightConnector1">
            <a:avLst/>
          </a:prstGeom>
          <a:noFill/>
          <a:ln cap="flat" cmpd="sng" w="9525">
            <a:solidFill>
              <a:srgbClr val="2D348A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63" name="Google Shape;63;p13"/>
          <p:cNvCxnSpPr>
            <a:stCxn id="60" idx="6"/>
            <a:endCxn id="64" idx="2"/>
          </p:cNvCxnSpPr>
          <p:nvPr/>
        </p:nvCxnSpPr>
        <p:spPr>
          <a:xfrm flipH="1" rot="10800000">
            <a:off x="7277065" y="1457997"/>
            <a:ext cx="198000" cy="900"/>
          </a:xfrm>
          <a:prstGeom prst="straightConnector1">
            <a:avLst/>
          </a:prstGeom>
          <a:noFill/>
          <a:ln cap="flat" cmpd="sng" w="9525">
            <a:solidFill>
              <a:srgbClr val="2D348A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65" name="Google Shape;65;p13"/>
          <p:cNvSpPr txBox="1"/>
          <p:nvPr/>
        </p:nvSpPr>
        <p:spPr>
          <a:xfrm>
            <a:off x="6030000" y="1021022"/>
            <a:ext cx="2574000" cy="284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36775" lIns="136775" spcFirstLastPara="1" rIns="136775" wrap="square" tIns="13677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 sz="1200">
                <a:solidFill>
                  <a:srgbClr val="2D348A"/>
                </a:solidFill>
                <a:latin typeface="Montserrat"/>
                <a:ea typeface="Montserrat"/>
                <a:cs typeface="Montserrat"/>
                <a:sym typeface="Montserrat"/>
              </a:rPr>
              <a:t>Trilha do Planejamento</a:t>
            </a:r>
            <a:endParaRPr b="1" sz="1200">
              <a:solidFill>
                <a:srgbClr val="2D348A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cxnSp>
        <p:nvCxnSpPr>
          <p:cNvPr id="66" name="Google Shape;66;p13"/>
          <p:cNvCxnSpPr/>
          <p:nvPr/>
        </p:nvCxnSpPr>
        <p:spPr>
          <a:xfrm flipH="1" rot="10800000">
            <a:off x="7619063" y="1458160"/>
            <a:ext cx="198300" cy="1800"/>
          </a:xfrm>
          <a:prstGeom prst="straightConnector1">
            <a:avLst/>
          </a:prstGeom>
          <a:noFill/>
          <a:ln cap="flat" cmpd="sng" w="9525">
            <a:solidFill>
              <a:srgbClr val="2D348A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67" name="Google Shape;67;p13"/>
          <p:cNvCxnSpPr/>
          <p:nvPr/>
        </p:nvCxnSpPr>
        <p:spPr>
          <a:xfrm flipH="1" rot="10800000">
            <a:off x="7954571" y="1458144"/>
            <a:ext cx="198300" cy="1800"/>
          </a:xfrm>
          <a:prstGeom prst="straightConnector1">
            <a:avLst/>
          </a:prstGeom>
          <a:noFill/>
          <a:ln cap="flat" cmpd="sng" w="9525">
            <a:solidFill>
              <a:srgbClr val="2D348A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68" name="Google Shape;68;p13"/>
          <p:cNvSpPr txBox="1"/>
          <p:nvPr/>
        </p:nvSpPr>
        <p:spPr>
          <a:xfrm>
            <a:off x="6394336" y="1596457"/>
            <a:ext cx="1518900" cy="322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36775" lIns="136775" spcFirstLastPara="1" rIns="136775" wrap="square" tIns="13677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 sz="9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Imersão no</a:t>
            </a:r>
            <a:endParaRPr b="1" sz="90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 sz="9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Desafio Escolhido</a:t>
            </a:r>
            <a:endParaRPr b="1" sz="90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69" name="Google Shape;69;p13"/>
          <p:cNvSpPr/>
          <p:nvPr/>
        </p:nvSpPr>
        <p:spPr>
          <a:xfrm>
            <a:off x="540002" y="1181765"/>
            <a:ext cx="540000" cy="540000"/>
          </a:xfrm>
          <a:prstGeom prst="ellipse">
            <a:avLst/>
          </a:prstGeom>
          <a:solidFill>
            <a:srgbClr val="2D348A"/>
          </a:solidFill>
          <a:ln>
            <a:noFill/>
          </a:ln>
        </p:spPr>
        <p:txBody>
          <a:bodyPr anchorCtr="0" anchor="ctr" bIns="136775" lIns="136775" spcFirstLastPara="1" rIns="136775" wrap="square" tIns="1367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0" name="Google Shape;70;p13"/>
          <p:cNvSpPr/>
          <p:nvPr/>
        </p:nvSpPr>
        <p:spPr>
          <a:xfrm>
            <a:off x="540000" y="3144600"/>
            <a:ext cx="5145300" cy="1098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0" spcFirstLastPara="1" rIns="0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0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A partir de uma</a:t>
            </a:r>
            <a:r>
              <a:rPr b="1" lang="pt-BR" sz="10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 lista de problemas e desafios priorizados</a:t>
            </a:r>
            <a:r>
              <a:rPr lang="pt-BR" sz="10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, utilize o Canvas de problema para o detalhamento dos principais pontos:</a:t>
            </a:r>
            <a:endParaRPr sz="100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-153499" lvl="0" marL="4500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Montserrat"/>
              <a:buAutoNum type="arabicPeriod"/>
            </a:pPr>
            <a:r>
              <a:rPr lang="pt-BR" sz="10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Reescreva o problema em formato de pergunta</a:t>
            </a:r>
            <a:endParaRPr sz="100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-153499" lvl="0" marL="4500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Montserrat"/>
              <a:buAutoNum type="arabicPeriod"/>
            </a:pPr>
            <a:r>
              <a:rPr lang="pt-BR" sz="10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Use os post-its para:</a:t>
            </a:r>
            <a:endParaRPr sz="100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-149225" lvl="1" marL="719999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Montserrat"/>
              <a:buAutoNum type="alphaLcPeriod"/>
            </a:pPr>
            <a:r>
              <a:rPr lang="pt-BR" sz="10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Listar as causas consequências</a:t>
            </a:r>
            <a:endParaRPr sz="100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-149225" lvl="1" marL="719999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Montserrat"/>
              <a:buAutoNum type="alphaLcPeriod"/>
            </a:pPr>
            <a:r>
              <a:rPr lang="pt-BR" sz="10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Definir as pessoas impactadas pelo problema</a:t>
            </a:r>
            <a:endParaRPr sz="100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-149225" lvl="1" marL="719999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Montserrat"/>
              <a:buAutoNum type="alphaLcPeriod"/>
            </a:pPr>
            <a:r>
              <a:rPr lang="pt-BR" sz="10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Compreender a relevância do problema por meio da análise de sua importância na área e definição do que seria ideal e do que está ocorrendo de fato.</a:t>
            </a:r>
            <a:endParaRPr sz="100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71" name="Google Shape;71;p13"/>
          <p:cNvSpPr txBox="1"/>
          <p:nvPr/>
        </p:nvSpPr>
        <p:spPr>
          <a:xfrm>
            <a:off x="1080000" y="1251675"/>
            <a:ext cx="16110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 sz="12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O que é?</a:t>
            </a:r>
            <a:endParaRPr sz="1200"/>
          </a:p>
        </p:txBody>
      </p:sp>
      <p:sp>
        <p:nvSpPr>
          <p:cNvPr id="72" name="Google Shape;72;p13"/>
          <p:cNvSpPr txBox="1"/>
          <p:nvPr/>
        </p:nvSpPr>
        <p:spPr>
          <a:xfrm>
            <a:off x="1080000" y="2674500"/>
            <a:ext cx="16110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 sz="12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Passo a passo</a:t>
            </a:r>
            <a:endParaRPr sz="1200"/>
          </a:p>
        </p:txBody>
      </p:sp>
      <p:sp>
        <p:nvSpPr>
          <p:cNvPr id="73" name="Google Shape;73;p13"/>
          <p:cNvSpPr/>
          <p:nvPr/>
        </p:nvSpPr>
        <p:spPr>
          <a:xfrm>
            <a:off x="6686213" y="1387072"/>
            <a:ext cx="144000" cy="144000"/>
          </a:xfrm>
          <a:prstGeom prst="ellipse">
            <a:avLst/>
          </a:prstGeom>
          <a:solidFill>
            <a:srgbClr val="CCCCCC"/>
          </a:solidFill>
          <a:ln>
            <a:noFill/>
          </a:ln>
        </p:spPr>
        <p:txBody>
          <a:bodyPr anchorCtr="0" anchor="ctr" bIns="136775" lIns="136775" spcFirstLastPara="1" rIns="136775" wrap="square" tIns="1367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4" name="Google Shape;74;p13"/>
          <p:cNvSpPr/>
          <p:nvPr/>
        </p:nvSpPr>
        <p:spPr>
          <a:xfrm>
            <a:off x="7475063" y="1387072"/>
            <a:ext cx="144000" cy="144000"/>
          </a:xfrm>
          <a:prstGeom prst="ellipse">
            <a:avLst/>
          </a:prstGeom>
          <a:solidFill>
            <a:srgbClr val="CCCCCC"/>
          </a:solidFill>
          <a:ln>
            <a:noFill/>
          </a:ln>
        </p:spPr>
        <p:txBody>
          <a:bodyPr anchorCtr="0" anchor="ctr" bIns="136775" lIns="136775" spcFirstLastPara="1" rIns="136775" wrap="square" tIns="1367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5" name="Google Shape;75;p13"/>
          <p:cNvSpPr/>
          <p:nvPr/>
        </p:nvSpPr>
        <p:spPr>
          <a:xfrm>
            <a:off x="7810563" y="1387072"/>
            <a:ext cx="144000" cy="144000"/>
          </a:xfrm>
          <a:prstGeom prst="ellipse">
            <a:avLst/>
          </a:prstGeom>
          <a:solidFill>
            <a:srgbClr val="CCCCCC"/>
          </a:solidFill>
          <a:ln>
            <a:noFill/>
          </a:ln>
        </p:spPr>
        <p:txBody>
          <a:bodyPr anchorCtr="0" anchor="ctr" bIns="136775" lIns="136775" spcFirstLastPara="1" rIns="136775" wrap="square" tIns="1367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6" name="Google Shape;76;p13"/>
          <p:cNvSpPr/>
          <p:nvPr/>
        </p:nvSpPr>
        <p:spPr>
          <a:xfrm>
            <a:off x="8149313" y="1387072"/>
            <a:ext cx="144000" cy="144000"/>
          </a:xfrm>
          <a:prstGeom prst="ellipse">
            <a:avLst/>
          </a:prstGeom>
          <a:solidFill>
            <a:srgbClr val="CCCCCC"/>
          </a:solidFill>
          <a:ln>
            <a:noFill/>
          </a:ln>
        </p:spPr>
        <p:txBody>
          <a:bodyPr anchorCtr="0" anchor="ctr" bIns="136775" lIns="136775" spcFirstLastPara="1" rIns="136775" wrap="square" tIns="1367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7" name="Google Shape;77;p13"/>
          <p:cNvSpPr/>
          <p:nvPr/>
        </p:nvSpPr>
        <p:spPr>
          <a:xfrm>
            <a:off x="6030000" y="2027800"/>
            <a:ext cx="2589600" cy="3553500"/>
          </a:xfrm>
          <a:prstGeom prst="roundRect">
            <a:avLst>
              <a:gd fmla="val 6262" name="adj"/>
            </a:avLst>
          </a:prstGeom>
          <a:solidFill>
            <a:srgbClr val="2D348A"/>
          </a:solidFill>
          <a:ln>
            <a:noFill/>
          </a:ln>
        </p:spPr>
        <p:txBody>
          <a:bodyPr anchorCtr="0" anchor="t" bIns="91425" lIns="720000" spcFirstLastPara="1" rIns="108000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200">
              <a:solidFill>
                <a:schemeClr val="lt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pt-BR" sz="12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rPr>
              <a:t>Objetivo:</a:t>
            </a:r>
            <a:endParaRPr>
              <a:solidFill>
                <a:schemeClr val="lt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0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rPr>
              <a:t>Auxiliar no </a:t>
            </a:r>
            <a:r>
              <a:rPr b="1" lang="pt-BR" sz="10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rPr>
              <a:t>aprofundamento e</a:t>
            </a:r>
            <a:r>
              <a:rPr lang="pt-BR" sz="10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rPr>
              <a:t>  </a:t>
            </a:r>
            <a:r>
              <a:rPr b="1" lang="pt-BR" sz="10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rPr>
              <a:t>estruturação do problema</a:t>
            </a:r>
            <a:r>
              <a:rPr lang="pt-BR" sz="10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rPr>
              <a:t>, a partir da compreensão da sua consistência e relevância.</a:t>
            </a:r>
            <a:endParaRPr sz="1000">
              <a:solidFill>
                <a:schemeClr val="lt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>
              <a:solidFill>
                <a:schemeClr val="lt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 sz="12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rPr>
              <a:t>Dicas:</a:t>
            </a:r>
            <a:endParaRPr b="1" sz="1200">
              <a:solidFill>
                <a:schemeClr val="lt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000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Envolva os interessados e preencha o canvas de forma </a:t>
            </a:r>
            <a:r>
              <a:rPr b="1" lang="pt-BR" sz="1000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colaborativa</a:t>
            </a:r>
            <a:r>
              <a:rPr lang="pt-BR" sz="1000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, imprima o template e use post-its™ e canetas ou utilize em uma ferramenta digital, como o </a:t>
            </a:r>
            <a:r>
              <a:rPr lang="pt-BR" sz="1000" u="sng">
                <a:solidFill>
                  <a:srgbClr val="CBD964"/>
                </a:solidFill>
                <a:latin typeface="Open Sans"/>
                <a:ea typeface="Open Sans"/>
                <a:cs typeface="Open Sans"/>
                <a:sym typeface="Open Sans"/>
                <a:hlinkClick r:id="rId4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Miro</a:t>
            </a:r>
            <a:r>
              <a:rPr lang="pt-BR" sz="1000">
                <a:solidFill>
                  <a:srgbClr val="CBD964"/>
                </a:solidFill>
                <a:latin typeface="Open Sans"/>
                <a:ea typeface="Open Sans"/>
                <a:cs typeface="Open Sans"/>
                <a:sym typeface="Open Sans"/>
              </a:rPr>
              <a:t>.</a:t>
            </a:r>
            <a:endParaRPr b="1" sz="1000">
              <a:solidFill>
                <a:srgbClr val="CBD964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r>
              <a:t/>
            </a:r>
            <a:endParaRPr sz="1000">
              <a:solidFill>
                <a:schemeClr val="lt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78" name="Google Shape;78;p13"/>
          <p:cNvSpPr/>
          <p:nvPr/>
        </p:nvSpPr>
        <p:spPr>
          <a:xfrm>
            <a:off x="540002" y="2589140"/>
            <a:ext cx="540000" cy="540000"/>
          </a:xfrm>
          <a:prstGeom prst="ellipse">
            <a:avLst/>
          </a:prstGeom>
          <a:solidFill>
            <a:srgbClr val="2D348A"/>
          </a:solidFill>
          <a:ln>
            <a:noFill/>
          </a:ln>
        </p:spPr>
        <p:txBody>
          <a:bodyPr anchorCtr="0" anchor="ctr" bIns="136775" lIns="136775" spcFirstLastPara="1" rIns="136775" wrap="square" tIns="1367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79" name="Google Shape;79;p13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675002" y="1316765"/>
            <a:ext cx="270000" cy="27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80" name="Google Shape;80;p13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674988" y="2729938"/>
            <a:ext cx="270000" cy="258429"/>
          </a:xfrm>
          <a:prstGeom prst="rect">
            <a:avLst/>
          </a:prstGeom>
          <a:noFill/>
          <a:ln>
            <a:noFill/>
          </a:ln>
        </p:spPr>
      </p:pic>
      <p:pic>
        <p:nvPicPr>
          <p:cNvPr id="81" name="Google Shape;81;p13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6261813" y="3504262"/>
            <a:ext cx="339623" cy="36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82" name="Google Shape;82;p13"/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6251625" y="2272836"/>
            <a:ext cx="360000" cy="360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14"/>
          <p:cNvSpPr/>
          <p:nvPr/>
        </p:nvSpPr>
        <p:spPr>
          <a:xfrm>
            <a:off x="149013" y="1171950"/>
            <a:ext cx="3638400" cy="3638400"/>
          </a:xfrm>
          <a:prstGeom prst="ellipse">
            <a:avLst/>
          </a:prstGeom>
          <a:gradFill>
            <a:gsLst>
              <a:gs pos="0">
                <a:srgbClr val="CBD964"/>
              </a:gs>
              <a:gs pos="100000">
                <a:srgbClr val="52C1B9"/>
              </a:gs>
            </a:gsLst>
            <a:lin ang="0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8" name="Google Shape;88;p14"/>
          <p:cNvSpPr/>
          <p:nvPr/>
        </p:nvSpPr>
        <p:spPr>
          <a:xfrm>
            <a:off x="5356588" y="1171950"/>
            <a:ext cx="3638400" cy="3638400"/>
          </a:xfrm>
          <a:prstGeom prst="ellipse">
            <a:avLst/>
          </a:prstGeom>
          <a:gradFill>
            <a:gsLst>
              <a:gs pos="0">
                <a:srgbClr val="CBD964"/>
              </a:gs>
              <a:gs pos="100000">
                <a:srgbClr val="52C1B9"/>
              </a:gs>
            </a:gsLst>
            <a:lin ang="0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89" name="Google Shape;89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877075" y="252000"/>
            <a:ext cx="1726934" cy="288000"/>
          </a:xfrm>
          <a:prstGeom prst="rect">
            <a:avLst/>
          </a:prstGeom>
          <a:noFill/>
          <a:ln>
            <a:noFill/>
          </a:ln>
        </p:spPr>
      </p:pic>
      <p:sp>
        <p:nvSpPr>
          <p:cNvPr id="90" name="Google Shape;90;p14"/>
          <p:cNvSpPr/>
          <p:nvPr/>
        </p:nvSpPr>
        <p:spPr>
          <a:xfrm>
            <a:off x="0" y="241054"/>
            <a:ext cx="269997" cy="597832"/>
          </a:xfrm>
          <a:custGeom>
            <a:rect b="b" l="l" r="r" t="t"/>
            <a:pathLst>
              <a:path extrusionOk="0" h="42863" w="19372">
                <a:moveTo>
                  <a:pt x="0" y="1"/>
                </a:moveTo>
                <a:lnTo>
                  <a:pt x="0" y="42863"/>
                </a:lnTo>
                <a:lnTo>
                  <a:pt x="17050" y="25087"/>
                </a:lnTo>
                <a:cubicBezTo>
                  <a:pt x="19372" y="22682"/>
                  <a:pt x="19300" y="18789"/>
                  <a:pt x="16907" y="16455"/>
                </a:cubicBezTo>
                <a:lnTo>
                  <a:pt x="0" y="1"/>
                </a:lnTo>
                <a:close/>
              </a:path>
            </a:pathLst>
          </a:custGeom>
          <a:solidFill>
            <a:srgbClr val="2D348A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1" name="Google Shape;91;p14"/>
          <p:cNvSpPr txBox="1"/>
          <p:nvPr/>
        </p:nvSpPr>
        <p:spPr>
          <a:xfrm>
            <a:off x="540000" y="241050"/>
            <a:ext cx="8064000" cy="597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0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 sz="1800">
                <a:solidFill>
                  <a:srgbClr val="2D348A"/>
                </a:solidFill>
                <a:latin typeface="Open Sans"/>
                <a:ea typeface="Open Sans"/>
                <a:cs typeface="Open Sans"/>
                <a:sym typeface="Open Sans"/>
              </a:rPr>
              <a:t>CANVAS DE PROBLEMA</a:t>
            </a:r>
            <a:endParaRPr b="1" sz="1800">
              <a:solidFill>
                <a:srgbClr val="2D348A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800">
                <a:solidFill>
                  <a:srgbClr val="2D348A"/>
                </a:solidFill>
                <a:latin typeface="Open Sans"/>
                <a:ea typeface="Open Sans"/>
                <a:cs typeface="Open Sans"/>
                <a:sym typeface="Open Sans"/>
              </a:rPr>
              <a:t>Etapas da ferramenta</a:t>
            </a:r>
            <a:endParaRPr sz="1800">
              <a:solidFill>
                <a:srgbClr val="2D348A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92" name="Google Shape;92;p14"/>
          <p:cNvSpPr/>
          <p:nvPr/>
        </p:nvSpPr>
        <p:spPr>
          <a:xfrm>
            <a:off x="540000" y="1440000"/>
            <a:ext cx="1612800" cy="3102300"/>
          </a:xfrm>
          <a:prstGeom prst="rect">
            <a:avLst/>
          </a:prstGeom>
          <a:solidFill>
            <a:schemeClr val="lt1"/>
          </a:solidFill>
          <a:ln cap="flat" cmpd="sng" w="19050">
            <a:solidFill>
              <a:srgbClr val="2D348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 sz="1000">
                <a:solidFill>
                  <a:srgbClr val="2D348A"/>
                </a:solidFill>
                <a:latin typeface="Montserrat"/>
                <a:ea typeface="Montserrat"/>
                <a:cs typeface="Montserrat"/>
                <a:sym typeface="Montserrat"/>
              </a:rPr>
              <a:t>Contexto </a:t>
            </a:r>
            <a:br>
              <a:rPr b="1" lang="pt-BR" sz="1000">
                <a:solidFill>
                  <a:srgbClr val="2D348A"/>
                </a:solidFill>
                <a:latin typeface="Montserrat"/>
                <a:ea typeface="Montserrat"/>
                <a:cs typeface="Montserrat"/>
                <a:sym typeface="Montserrat"/>
              </a:rPr>
            </a:br>
            <a:r>
              <a:rPr b="1" lang="pt-BR" sz="1000">
                <a:solidFill>
                  <a:srgbClr val="2D348A"/>
                </a:solidFill>
                <a:latin typeface="Montserrat"/>
                <a:ea typeface="Montserrat"/>
                <a:cs typeface="Montserrat"/>
                <a:sym typeface="Montserrat"/>
              </a:rPr>
              <a:t>do problema</a:t>
            </a:r>
            <a:endParaRPr b="1" sz="1000">
              <a:solidFill>
                <a:srgbClr val="2D348A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00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t-BR" sz="9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Descrever a situação do problema. Por onde perpassa? Qual  o seu contexto?</a:t>
            </a:r>
            <a:endParaRPr b="1" sz="90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93" name="Google Shape;93;p14"/>
          <p:cNvSpPr/>
          <p:nvPr/>
        </p:nvSpPr>
        <p:spPr>
          <a:xfrm>
            <a:off x="2152800" y="1440000"/>
            <a:ext cx="1612800" cy="1550700"/>
          </a:xfrm>
          <a:prstGeom prst="rect">
            <a:avLst/>
          </a:prstGeom>
          <a:solidFill>
            <a:schemeClr val="lt1"/>
          </a:solidFill>
          <a:ln cap="flat" cmpd="sng" w="19050">
            <a:solidFill>
              <a:srgbClr val="2D348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pt-BR" sz="1000">
                <a:solidFill>
                  <a:srgbClr val="2D348A"/>
                </a:solidFill>
                <a:latin typeface="Montserrat"/>
                <a:ea typeface="Montserrat"/>
                <a:cs typeface="Montserrat"/>
                <a:sym typeface="Montserrat"/>
              </a:rPr>
              <a:t>Causas </a:t>
            </a:r>
            <a:br>
              <a:rPr b="1" lang="pt-BR" sz="1000">
                <a:solidFill>
                  <a:srgbClr val="2D348A"/>
                </a:solidFill>
                <a:latin typeface="Montserrat"/>
                <a:ea typeface="Montserrat"/>
                <a:cs typeface="Montserrat"/>
                <a:sym typeface="Montserrat"/>
              </a:rPr>
            </a:br>
            <a:r>
              <a:rPr b="1" lang="pt-BR" sz="1000">
                <a:solidFill>
                  <a:srgbClr val="2D348A"/>
                </a:solidFill>
                <a:latin typeface="Montserrat"/>
                <a:ea typeface="Montserrat"/>
                <a:cs typeface="Montserrat"/>
                <a:sym typeface="Montserrat"/>
              </a:rPr>
              <a:t>identificadas</a:t>
            </a:r>
            <a:endParaRPr b="1" sz="1000">
              <a:solidFill>
                <a:srgbClr val="2D348A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100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t-BR" sz="9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Identificar quais foram as causas do problema e listá-las.</a:t>
            </a:r>
            <a:endParaRPr sz="900">
              <a:solidFill>
                <a:schemeClr val="dk1"/>
              </a:solidFill>
            </a:endParaRPr>
          </a:p>
        </p:txBody>
      </p:sp>
      <p:sp>
        <p:nvSpPr>
          <p:cNvPr id="94" name="Google Shape;94;p14"/>
          <p:cNvSpPr/>
          <p:nvPr/>
        </p:nvSpPr>
        <p:spPr>
          <a:xfrm>
            <a:off x="3765600" y="1440000"/>
            <a:ext cx="1612800" cy="3102300"/>
          </a:xfrm>
          <a:prstGeom prst="rect">
            <a:avLst/>
          </a:prstGeom>
          <a:solidFill>
            <a:schemeClr val="lt1"/>
          </a:solidFill>
          <a:ln cap="flat" cmpd="sng" w="19050">
            <a:solidFill>
              <a:srgbClr val="2D348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pt-BR" sz="1000">
                <a:solidFill>
                  <a:srgbClr val="2D348A"/>
                </a:solidFill>
                <a:latin typeface="Montserrat"/>
                <a:ea typeface="Montserrat"/>
                <a:cs typeface="Montserrat"/>
                <a:sym typeface="Montserrat"/>
              </a:rPr>
              <a:t>Pessoas </a:t>
            </a:r>
            <a:br>
              <a:rPr b="1" lang="pt-BR" sz="1000">
                <a:solidFill>
                  <a:srgbClr val="2D348A"/>
                </a:solidFill>
                <a:latin typeface="Montserrat"/>
                <a:ea typeface="Montserrat"/>
                <a:cs typeface="Montserrat"/>
                <a:sym typeface="Montserrat"/>
              </a:rPr>
            </a:br>
            <a:r>
              <a:rPr b="1" lang="pt-BR" sz="1000">
                <a:solidFill>
                  <a:srgbClr val="2D348A"/>
                </a:solidFill>
                <a:latin typeface="Montserrat"/>
                <a:ea typeface="Montserrat"/>
                <a:cs typeface="Montserrat"/>
                <a:sym typeface="Montserrat"/>
              </a:rPr>
              <a:t>impactadas </a:t>
            </a:r>
            <a:br>
              <a:rPr b="1" lang="pt-BR" sz="1000">
                <a:solidFill>
                  <a:srgbClr val="2D348A"/>
                </a:solidFill>
                <a:latin typeface="Montserrat"/>
                <a:ea typeface="Montserrat"/>
                <a:cs typeface="Montserrat"/>
                <a:sym typeface="Montserrat"/>
              </a:rPr>
            </a:br>
            <a:r>
              <a:rPr b="1" lang="pt-BR" sz="1000">
                <a:solidFill>
                  <a:srgbClr val="2D348A"/>
                </a:solidFill>
                <a:latin typeface="Montserrat"/>
                <a:ea typeface="Montserrat"/>
                <a:cs typeface="Montserrat"/>
                <a:sym typeface="Montserrat"/>
              </a:rPr>
              <a:t>ou envolvidas</a:t>
            </a:r>
            <a:endParaRPr b="1" sz="1000">
              <a:solidFill>
                <a:srgbClr val="2D348A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100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t-BR" sz="9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Listar os atores que são impactados pelo problema</a:t>
            </a:r>
            <a:endParaRPr sz="90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95" name="Google Shape;95;p14"/>
          <p:cNvSpPr/>
          <p:nvPr/>
        </p:nvSpPr>
        <p:spPr>
          <a:xfrm>
            <a:off x="5378400" y="1440000"/>
            <a:ext cx="1612800" cy="3102300"/>
          </a:xfrm>
          <a:prstGeom prst="rect">
            <a:avLst/>
          </a:prstGeom>
          <a:solidFill>
            <a:schemeClr val="lt1"/>
          </a:solidFill>
          <a:ln cap="flat" cmpd="sng" w="19050">
            <a:solidFill>
              <a:srgbClr val="2D348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pt-BR" sz="1000">
                <a:solidFill>
                  <a:srgbClr val="2D348A"/>
                </a:solidFill>
                <a:latin typeface="Montserrat"/>
                <a:ea typeface="Montserrat"/>
                <a:cs typeface="Montserrat"/>
                <a:sym typeface="Montserrat"/>
              </a:rPr>
              <a:t>Importância </a:t>
            </a:r>
            <a:br>
              <a:rPr b="1" lang="pt-BR" sz="1000">
                <a:solidFill>
                  <a:srgbClr val="2D348A"/>
                </a:solidFill>
                <a:latin typeface="Montserrat"/>
                <a:ea typeface="Montserrat"/>
                <a:cs typeface="Montserrat"/>
                <a:sym typeface="Montserrat"/>
              </a:rPr>
            </a:br>
            <a:r>
              <a:rPr b="1" lang="pt-BR" sz="1000">
                <a:solidFill>
                  <a:srgbClr val="2D348A"/>
                </a:solidFill>
                <a:latin typeface="Montserrat"/>
                <a:ea typeface="Montserrat"/>
                <a:cs typeface="Montserrat"/>
                <a:sym typeface="Montserrat"/>
              </a:rPr>
              <a:t>para a área</a:t>
            </a:r>
            <a:endParaRPr b="1" sz="1000">
              <a:solidFill>
                <a:srgbClr val="2D348A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100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9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A partir do que foi identificado acima, pensar na importância do problema para a área envolvida.</a:t>
            </a:r>
            <a:endParaRPr sz="90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00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96" name="Google Shape;96;p14"/>
          <p:cNvSpPr/>
          <p:nvPr/>
        </p:nvSpPr>
        <p:spPr>
          <a:xfrm>
            <a:off x="6991200" y="1440000"/>
            <a:ext cx="1612800" cy="3102300"/>
          </a:xfrm>
          <a:prstGeom prst="rect">
            <a:avLst/>
          </a:prstGeom>
          <a:solidFill>
            <a:schemeClr val="lt1"/>
          </a:solidFill>
          <a:ln cap="flat" cmpd="sng" w="19050">
            <a:solidFill>
              <a:srgbClr val="2D348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pt-BR" sz="1000">
                <a:solidFill>
                  <a:srgbClr val="2D348A"/>
                </a:solidFill>
                <a:latin typeface="Montserrat"/>
                <a:ea typeface="Montserrat"/>
                <a:cs typeface="Montserrat"/>
                <a:sym typeface="Montserrat"/>
              </a:rPr>
              <a:t>Realidade </a:t>
            </a:r>
            <a:br>
              <a:rPr b="1" lang="pt-BR" sz="1000">
                <a:solidFill>
                  <a:srgbClr val="2D348A"/>
                </a:solidFill>
                <a:latin typeface="Montserrat"/>
                <a:ea typeface="Montserrat"/>
                <a:cs typeface="Montserrat"/>
                <a:sym typeface="Montserrat"/>
              </a:rPr>
            </a:br>
            <a:r>
              <a:rPr b="1" lang="pt-BR" sz="1000">
                <a:solidFill>
                  <a:srgbClr val="2D348A"/>
                </a:solidFill>
                <a:latin typeface="Montserrat"/>
                <a:ea typeface="Montserrat"/>
                <a:cs typeface="Montserrat"/>
                <a:sym typeface="Montserrat"/>
              </a:rPr>
              <a:t>X Ideal</a:t>
            </a:r>
            <a:endParaRPr b="1" sz="1000">
              <a:solidFill>
                <a:srgbClr val="2D348A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100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9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Comparar o que seria o ideal, considerando a inexistência do problema, com a realidade atual do problema.</a:t>
            </a:r>
            <a:endParaRPr sz="90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00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97" name="Google Shape;97;p14"/>
          <p:cNvSpPr/>
          <p:nvPr/>
        </p:nvSpPr>
        <p:spPr>
          <a:xfrm>
            <a:off x="540000" y="900006"/>
            <a:ext cx="8064000" cy="540000"/>
          </a:xfrm>
          <a:prstGeom prst="rect">
            <a:avLst/>
          </a:prstGeom>
          <a:solidFill>
            <a:schemeClr val="lt1"/>
          </a:solidFill>
          <a:ln cap="flat" cmpd="sng" w="19050">
            <a:solidFill>
              <a:srgbClr val="2D348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>
                <a:solidFill>
                  <a:srgbClr val="2D348A"/>
                </a:solidFill>
                <a:latin typeface="Montserrat"/>
                <a:ea typeface="Montserrat"/>
                <a:cs typeface="Montserrat"/>
                <a:sym typeface="Montserrat"/>
              </a:rPr>
              <a:t>PROBLEMA</a:t>
            </a:r>
            <a:r>
              <a:rPr b="1" lang="pt-BR">
                <a:solidFill>
                  <a:srgbClr val="2D348A"/>
                </a:solidFill>
                <a:latin typeface="Montserrat"/>
                <a:ea typeface="Montserrat"/>
                <a:cs typeface="Montserrat"/>
                <a:sym typeface="Montserrat"/>
              </a:rPr>
              <a:t>:</a:t>
            </a:r>
            <a:endParaRPr b="1">
              <a:solidFill>
                <a:srgbClr val="2D348A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98" name="Google Shape;98;p14"/>
          <p:cNvSpPr/>
          <p:nvPr/>
        </p:nvSpPr>
        <p:spPr>
          <a:xfrm>
            <a:off x="540000" y="4542300"/>
            <a:ext cx="4838400" cy="360000"/>
          </a:xfrm>
          <a:prstGeom prst="rect">
            <a:avLst/>
          </a:prstGeom>
          <a:solidFill>
            <a:schemeClr val="lt1"/>
          </a:solidFill>
          <a:ln cap="flat" cmpd="sng" w="19050">
            <a:solidFill>
              <a:srgbClr val="2D348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 sz="1000">
                <a:solidFill>
                  <a:srgbClr val="2D348A"/>
                </a:solidFill>
                <a:latin typeface="Montserrat"/>
                <a:ea typeface="Montserrat"/>
                <a:cs typeface="Montserrat"/>
                <a:sym typeface="Montserrat"/>
              </a:rPr>
              <a:t>CONSISTÊNCIA</a:t>
            </a:r>
            <a:endParaRPr b="1" sz="1000">
              <a:solidFill>
                <a:srgbClr val="2D348A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99" name="Google Shape;99;p14"/>
          <p:cNvSpPr/>
          <p:nvPr/>
        </p:nvSpPr>
        <p:spPr>
          <a:xfrm>
            <a:off x="5378400" y="4542300"/>
            <a:ext cx="3225600" cy="360000"/>
          </a:xfrm>
          <a:prstGeom prst="rect">
            <a:avLst/>
          </a:prstGeom>
          <a:solidFill>
            <a:schemeClr val="lt1"/>
          </a:solidFill>
          <a:ln cap="flat" cmpd="sng" w="19050">
            <a:solidFill>
              <a:srgbClr val="2D348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pt-BR" sz="1000">
                <a:solidFill>
                  <a:srgbClr val="2D348A"/>
                </a:solidFill>
                <a:latin typeface="Montserrat"/>
                <a:ea typeface="Montserrat"/>
                <a:cs typeface="Montserrat"/>
                <a:sym typeface="Montserrat"/>
              </a:rPr>
              <a:t>RELEVÂNCIA</a:t>
            </a:r>
            <a:endParaRPr b="1" sz="1000">
              <a:solidFill>
                <a:srgbClr val="2D348A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00" name="Google Shape;100;p14"/>
          <p:cNvSpPr/>
          <p:nvPr/>
        </p:nvSpPr>
        <p:spPr>
          <a:xfrm>
            <a:off x="2152800" y="2991149"/>
            <a:ext cx="1612800" cy="1550700"/>
          </a:xfrm>
          <a:prstGeom prst="rect">
            <a:avLst/>
          </a:prstGeom>
          <a:solidFill>
            <a:schemeClr val="lt1"/>
          </a:solidFill>
          <a:ln cap="flat" cmpd="sng" w="19050">
            <a:solidFill>
              <a:srgbClr val="2D348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 sz="1000">
                <a:solidFill>
                  <a:srgbClr val="2D348A"/>
                </a:solidFill>
                <a:latin typeface="Montserrat"/>
                <a:ea typeface="Montserrat"/>
                <a:cs typeface="Montserrat"/>
                <a:sym typeface="Montserrat"/>
              </a:rPr>
              <a:t>Consequências</a:t>
            </a:r>
            <a:endParaRPr b="1" sz="1000">
              <a:solidFill>
                <a:srgbClr val="2D348A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pt-BR" sz="1000">
                <a:solidFill>
                  <a:srgbClr val="2D348A"/>
                </a:solidFill>
                <a:latin typeface="Montserrat"/>
                <a:ea typeface="Montserrat"/>
                <a:cs typeface="Montserrat"/>
                <a:sym typeface="Montserrat"/>
              </a:rPr>
              <a:t>ou efeitos conhecidos</a:t>
            </a:r>
            <a:endParaRPr b="1" sz="1000">
              <a:solidFill>
                <a:srgbClr val="2D348A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100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t-BR" sz="9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Identificar quais são as consequências desse problema e listá-las.</a:t>
            </a:r>
            <a:endParaRPr sz="900">
              <a:solidFill>
                <a:schemeClr val="dk1"/>
              </a:solidFill>
            </a:endParaRPr>
          </a:p>
        </p:txBody>
      </p:sp>
      <p:sp>
        <p:nvSpPr>
          <p:cNvPr id="101" name="Google Shape;101;p14"/>
          <p:cNvSpPr/>
          <p:nvPr/>
        </p:nvSpPr>
        <p:spPr>
          <a:xfrm>
            <a:off x="1716588" y="1516200"/>
            <a:ext cx="360000" cy="360000"/>
          </a:xfrm>
          <a:prstGeom prst="ellipse">
            <a:avLst/>
          </a:prstGeom>
          <a:gradFill>
            <a:gsLst>
              <a:gs pos="0">
                <a:srgbClr val="CBD964"/>
              </a:gs>
              <a:gs pos="100000">
                <a:srgbClr val="52C1B9"/>
              </a:gs>
            </a:gsLst>
            <a:lin ang="0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2" name="Google Shape;102;p14"/>
          <p:cNvSpPr/>
          <p:nvPr/>
        </p:nvSpPr>
        <p:spPr>
          <a:xfrm>
            <a:off x="3329388" y="1516200"/>
            <a:ext cx="360000" cy="360000"/>
          </a:xfrm>
          <a:prstGeom prst="ellipse">
            <a:avLst/>
          </a:prstGeom>
          <a:gradFill>
            <a:gsLst>
              <a:gs pos="0">
                <a:srgbClr val="CBD964"/>
              </a:gs>
              <a:gs pos="100000">
                <a:srgbClr val="52C1B9"/>
              </a:gs>
            </a:gsLst>
            <a:lin ang="0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3" name="Google Shape;103;p14"/>
          <p:cNvSpPr/>
          <p:nvPr/>
        </p:nvSpPr>
        <p:spPr>
          <a:xfrm>
            <a:off x="3329388" y="3066900"/>
            <a:ext cx="360000" cy="360000"/>
          </a:xfrm>
          <a:prstGeom prst="ellipse">
            <a:avLst/>
          </a:prstGeom>
          <a:gradFill>
            <a:gsLst>
              <a:gs pos="0">
                <a:srgbClr val="CBD964"/>
              </a:gs>
              <a:gs pos="100000">
                <a:srgbClr val="52C1B9"/>
              </a:gs>
            </a:gsLst>
            <a:lin ang="0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4" name="Google Shape;104;p14"/>
          <p:cNvSpPr/>
          <p:nvPr/>
        </p:nvSpPr>
        <p:spPr>
          <a:xfrm>
            <a:off x="4942188" y="1516200"/>
            <a:ext cx="360000" cy="360000"/>
          </a:xfrm>
          <a:prstGeom prst="ellipse">
            <a:avLst/>
          </a:prstGeom>
          <a:gradFill>
            <a:gsLst>
              <a:gs pos="0">
                <a:srgbClr val="CBD964"/>
              </a:gs>
              <a:gs pos="100000">
                <a:srgbClr val="52C1B9"/>
              </a:gs>
            </a:gsLst>
            <a:lin ang="0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5" name="Google Shape;105;p14"/>
          <p:cNvSpPr/>
          <p:nvPr/>
        </p:nvSpPr>
        <p:spPr>
          <a:xfrm>
            <a:off x="6554988" y="1516200"/>
            <a:ext cx="360000" cy="360000"/>
          </a:xfrm>
          <a:prstGeom prst="ellipse">
            <a:avLst/>
          </a:prstGeom>
          <a:gradFill>
            <a:gsLst>
              <a:gs pos="0">
                <a:srgbClr val="CBD964"/>
              </a:gs>
              <a:gs pos="100000">
                <a:srgbClr val="52C1B9"/>
              </a:gs>
            </a:gsLst>
            <a:lin ang="0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6" name="Google Shape;106;p14"/>
          <p:cNvSpPr/>
          <p:nvPr/>
        </p:nvSpPr>
        <p:spPr>
          <a:xfrm>
            <a:off x="8167788" y="1516200"/>
            <a:ext cx="360000" cy="360000"/>
          </a:xfrm>
          <a:prstGeom prst="ellipse">
            <a:avLst/>
          </a:prstGeom>
          <a:gradFill>
            <a:gsLst>
              <a:gs pos="0">
                <a:srgbClr val="CBD964"/>
              </a:gs>
              <a:gs pos="100000">
                <a:srgbClr val="52C1B9"/>
              </a:gs>
            </a:gsLst>
            <a:lin ang="0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107" name="Google Shape;107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806600" y="1606388"/>
            <a:ext cx="180000" cy="179601"/>
          </a:xfrm>
          <a:prstGeom prst="rect">
            <a:avLst/>
          </a:prstGeom>
          <a:noFill/>
          <a:ln>
            <a:noFill/>
          </a:ln>
        </p:spPr>
      </p:pic>
      <p:pic>
        <p:nvPicPr>
          <p:cNvPr id="108" name="Google Shape;108;p14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3419388" y="1606200"/>
            <a:ext cx="180000" cy="18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9" name="Google Shape;109;p14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5032187" y="1606188"/>
            <a:ext cx="180000" cy="18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0" name="Google Shape;110;p14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3419378" y="3157025"/>
            <a:ext cx="180001" cy="179748"/>
          </a:xfrm>
          <a:prstGeom prst="rect">
            <a:avLst/>
          </a:prstGeom>
          <a:noFill/>
          <a:ln>
            <a:noFill/>
          </a:ln>
        </p:spPr>
      </p:pic>
      <p:pic>
        <p:nvPicPr>
          <p:cNvPr id="111" name="Google Shape;111;p14"/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6644988" y="1618887"/>
            <a:ext cx="180000" cy="154627"/>
          </a:xfrm>
          <a:prstGeom prst="rect">
            <a:avLst/>
          </a:prstGeom>
          <a:noFill/>
          <a:ln>
            <a:noFill/>
          </a:ln>
        </p:spPr>
      </p:pic>
      <p:pic>
        <p:nvPicPr>
          <p:cNvPr id="112" name="Google Shape;112;p14"/>
          <p:cNvPicPr preferRelativeResize="0"/>
          <p:nvPr/>
        </p:nvPicPr>
        <p:blipFill>
          <a:blip r:embed="rId9">
            <a:alphaModFix/>
          </a:blip>
          <a:stretch>
            <a:fillRect/>
          </a:stretch>
        </p:blipFill>
        <p:spPr>
          <a:xfrm>
            <a:off x="8257787" y="1606188"/>
            <a:ext cx="180000" cy="180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15"/>
          <p:cNvSpPr/>
          <p:nvPr/>
        </p:nvSpPr>
        <p:spPr>
          <a:xfrm>
            <a:off x="149013" y="1171950"/>
            <a:ext cx="3638400" cy="3638400"/>
          </a:xfrm>
          <a:prstGeom prst="ellipse">
            <a:avLst/>
          </a:prstGeom>
          <a:gradFill>
            <a:gsLst>
              <a:gs pos="0">
                <a:srgbClr val="CBD964"/>
              </a:gs>
              <a:gs pos="100000">
                <a:srgbClr val="52C1B9"/>
              </a:gs>
            </a:gsLst>
            <a:lin ang="0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8" name="Google Shape;118;p15"/>
          <p:cNvSpPr/>
          <p:nvPr/>
        </p:nvSpPr>
        <p:spPr>
          <a:xfrm>
            <a:off x="5356588" y="1171950"/>
            <a:ext cx="3638400" cy="3638400"/>
          </a:xfrm>
          <a:prstGeom prst="ellipse">
            <a:avLst/>
          </a:prstGeom>
          <a:gradFill>
            <a:gsLst>
              <a:gs pos="0">
                <a:srgbClr val="CBD964"/>
              </a:gs>
              <a:gs pos="100000">
                <a:srgbClr val="52C1B9"/>
              </a:gs>
            </a:gsLst>
            <a:lin ang="0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119" name="Google Shape;119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877075" y="252000"/>
            <a:ext cx="1726934" cy="28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20" name="Google Shape;120;p15"/>
          <p:cNvSpPr/>
          <p:nvPr/>
        </p:nvSpPr>
        <p:spPr>
          <a:xfrm>
            <a:off x="0" y="241054"/>
            <a:ext cx="269997" cy="597832"/>
          </a:xfrm>
          <a:custGeom>
            <a:rect b="b" l="l" r="r" t="t"/>
            <a:pathLst>
              <a:path extrusionOk="0" h="42863" w="19372">
                <a:moveTo>
                  <a:pt x="0" y="1"/>
                </a:moveTo>
                <a:lnTo>
                  <a:pt x="0" y="42863"/>
                </a:lnTo>
                <a:lnTo>
                  <a:pt x="17050" y="25087"/>
                </a:lnTo>
                <a:cubicBezTo>
                  <a:pt x="19372" y="22682"/>
                  <a:pt x="19300" y="18789"/>
                  <a:pt x="16907" y="16455"/>
                </a:cubicBezTo>
                <a:lnTo>
                  <a:pt x="0" y="1"/>
                </a:lnTo>
                <a:close/>
              </a:path>
            </a:pathLst>
          </a:custGeom>
          <a:solidFill>
            <a:srgbClr val="2D348A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1" name="Google Shape;121;p15"/>
          <p:cNvSpPr txBox="1"/>
          <p:nvPr/>
        </p:nvSpPr>
        <p:spPr>
          <a:xfrm>
            <a:off x="540000" y="241050"/>
            <a:ext cx="8064000" cy="597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0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 sz="1800">
                <a:solidFill>
                  <a:srgbClr val="2D348A"/>
                </a:solidFill>
                <a:latin typeface="Open Sans"/>
                <a:ea typeface="Open Sans"/>
                <a:cs typeface="Open Sans"/>
                <a:sym typeface="Open Sans"/>
              </a:rPr>
              <a:t>CANVAS DE PROBLEMA</a:t>
            </a:r>
            <a:endParaRPr b="1" sz="1800">
              <a:solidFill>
                <a:srgbClr val="2D348A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800">
                <a:solidFill>
                  <a:srgbClr val="2D348A"/>
                </a:solidFill>
                <a:latin typeface="Open Sans"/>
                <a:ea typeface="Open Sans"/>
                <a:cs typeface="Open Sans"/>
                <a:sym typeface="Open Sans"/>
              </a:rPr>
              <a:t>Ferramenta editável</a:t>
            </a:r>
            <a:endParaRPr sz="1800">
              <a:solidFill>
                <a:srgbClr val="2D348A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122" name="Google Shape;122;p15"/>
          <p:cNvSpPr/>
          <p:nvPr/>
        </p:nvSpPr>
        <p:spPr>
          <a:xfrm>
            <a:off x="540000" y="1440000"/>
            <a:ext cx="1612800" cy="3102300"/>
          </a:xfrm>
          <a:prstGeom prst="rect">
            <a:avLst/>
          </a:prstGeom>
          <a:solidFill>
            <a:schemeClr val="lt1"/>
          </a:solidFill>
          <a:ln cap="flat" cmpd="sng" w="19050">
            <a:solidFill>
              <a:srgbClr val="2D348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 sz="1000">
                <a:solidFill>
                  <a:srgbClr val="2D348A"/>
                </a:solidFill>
                <a:latin typeface="Montserrat"/>
                <a:ea typeface="Montserrat"/>
                <a:cs typeface="Montserrat"/>
                <a:sym typeface="Montserrat"/>
              </a:rPr>
              <a:t>Contexto </a:t>
            </a:r>
            <a:br>
              <a:rPr b="1" lang="pt-BR" sz="1000">
                <a:solidFill>
                  <a:srgbClr val="2D348A"/>
                </a:solidFill>
                <a:latin typeface="Montserrat"/>
                <a:ea typeface="Montserrat"/>
                <a:cs typeface="Montserrat"/>
                <a:sym typeface="Montserrat"/>
              </a:rPr>
            </a:br>
            <a:r>
              <a:rPr b="1" lang="pt-BR" sz="1000">
                <a:solidFill>
                  <a:srgbClr val="2D348A"/>
                </a:solidFill>
                <a:latin typeface="Montserrat"/>
                <a:ea typeface="Montserrat"/>
                <a:cs typeface="Montserrat"/>
                <a:sym typeface="Montserrat"/>
              </a:rPr>
              <a:t>do problema</a:t>
            </a:r>
            <a:endParaRPr b="1" sz="1000">
              <a:solidFill>
                <a:srgbClr val="2D348A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000">
              <a:solidFill>
                <a:srgbClr val="2D348A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900">
              <a:solidFill>
                <a:srgbClr val="2D348A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23" name="Google Shape;123;p15"/>
          <p:cNvSpPr/>
          <p:nvPr/>
        </p:nvSpPr>
        <p:spPr>
          <a:xfrm>
            <a:off x="2152800" y="1440000"/>
            <a:ext cx="1612800" cy="1550700"/>
          </a:xfrm>
          <a:prstGeom prst="rect">
            <a:avLst/>
          </a:prstGeom>
          <a:solidFill>
            <a:schemeClr val="lt1"/>
          </a:solidFill>
          <a:ln cap="flat" cmpd="sng" w="19050">
            <a:solidFill>
              <a:srgbClr val="2D348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 sz="1000">
                <a:solidFill>
                  <a:srgbClr val="2D348A"/>
                </a:solidFill>
                <a:latin typeface="Montserrat"/>
                <a:ea typeface="Montserrat"/>
                <a:cs typeface="Montserrat"/>
                <a:sym typeface="Montserrat"/>
              </a:rPr>
              <a:t>Causas </a:t>
            </a:r>
            <a:br>
              <a:rPr b="1" lang="pt-BR" sz="1000">
                <a:solidFill>
                  <a:srgbClr val="2D348A"/>
                </a:solidFill>
                <a:latin typeface="Montserrat"/>
                <a:ea typeface="Montserrat"/>
                <a:cs typeface="Montserrat"/>
                <a:sym typeface="Montserrat"/>
              </a:rPr>
            </a:br>
            <a:r>
              <a:rPr b="1" lang="pt-BR" sz="1000">
                <a:solidFill>
                  <a:srgbClr val="2D348A"/>
                </a:solidFill>
                <a:latin typeface="Montserrat"/>
                <a:ea typeface="Montserrat"/>
                <a:cs typeface="Montserrat"/>
                <a:sym typeface="Montserrat"/>
              </a:rPr>
              <a:t>identificadas</a:t>
            </a:r>
            <a:endParaRPr b="1" sz="1000">
              <a:solidFill>
                <a:srgbClr val="2D348A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000">
              <a:solidFill>
                <a:srgbClr val="2D348A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900">
              <a:solidFill>
                <a:srgbClr val="2D348A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24" name="Google Shape;124;p15"/>
          <p:cNvSpPr/>
          <p:nvPr/>
        </p:nvSpPr>
        <p:spPr>
          <a:xfrm>
            <a:off x="3765600" y="1440000"/>
            <a:ext cx="1612800" cy="3102300"/>
          </a:xfrm>
          <a:prstGeom prst="rect">
            <a:avLst/>
          </a:prstGeom>
          <a:solidFill>
            <a:schemeClr val="lt1"/>
          </a:solidFill>
          <a:ln cap="flat" cmpd="sng" w="19050">
            <a:solidFill>
              <a:srgbClr val="2D348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 sz="1000">
                <a:solidFill>
                  <a:srgbClr val="2D348A"/>
                </a:solidFill>
                <a:latin typeface="Montserrat"/>
                <a:ea typeface="Montserrat"/>
                <a:cs typeface="Montserrat"/>
                <a:sym typeface="Montserrat"/>
              </a:rPr>
              <a:t>Pessoas </a:t>
            </a:r>
            <a:br>
              <a:rPr b="1" lang="pt-BR" sz="1000">
                <a:solidFill>
                  <a:srgbClr val="2D348A"/>
                </a:solidFill>
                <a:latin typeface="Montserrat"/>
                <a:ea typeface="Montserrat"/>
                <a:cs typeface="Montserrat"/>
                <a:sym typeface="Montserrat"/>
              </a:rPr>
            </a:br>
            <a:r>
              <a:rPr b="1" lang="pt-BR" sz="1000">
                <a:solidFill>
                  <a:srgbClr val="2D348A"/>
                </a:solidFill>
                <a:latin typeface="Montserrat"/>
                <a:ea typeface="Montserrat"/>
                <a:cs typeface="Montserrat"/>
                <a:sym typeface="Montserrat"/>
              </a:rPr>
              <a:t>impactadas </a:t>
            </a:r>
            <a:br>
              <a:rPr b="1" lang="pt-BR" sz="1000">
                <a:solidFill>
                  <a:srgbClr val="2D348A"/>
                </a:solidFill>
                <a:latin typeface="Montserrat"/>
                <a:ea typeface="Montserrat"/>
                <a:cs typeface="Montserrat"/>
                <a:sym typeface="Montserrat"/>
              </a:rPr>
            </a:br>
            <a:r>
              <a:rPr b="1" lang="pt-BR" sz="1000">
                <a:solidFill>
                  <a:srgbClr val="2D348A"/>
                </a:solidFill>
                <a:latin typeface="Montserrat"/>
                <a:ea typeface="Montserrat"/>
                <a:cs typeface="Montserrat"/>
                <a:sym typeface="Montserrat"/>
              </a:rPr>
              <a:t>ou envolvidas</a:t>
            </a:r>
            <a:endParaRPr b="1" sz="1000">
              <a:solidFill>
                <a:srgbClr val="2D348A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900">
              <a:solidFill>
                <a:srgbClr val="2D348A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25" name="Google Shape;125;p15"/>
          <p:cNvSpPr/>
          <p:nvPr/>
        </p:nvSpPr>
        <p:spPr>
          <a:xfrm>
            <a:off x="5378400" y="1440000"/>
            <a:ext cx="1612800" cy="3102300"/>
          </a:xfrm>
          <a:prstGeom prst="rect">
            <a:avLst/>
          </a:prstGeom>
          <a:solidFill>
            <a:schemeClr val="lt1"/>
          </a:solidFill>
          <a:ln cap="flat" cmpd="sng" w="19050">
            <a:solidFill>
              <a:srgbClr val="2D348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 sz="1000">
                <a:solidFill>
                  <a:srgbClr val="2D348A"/>
                </a:solidFill>
                <a:latin typeface="Montserrat"/>
                <a:ea typeface="Montserrat"/>
                <a:cs typeface="Montserrat"/>
                <a:sym typeface="Montserrat"/>
              </a:rPr>
              <a:t>Importância </a:t>
            </a:r>
            <a:br>
              <a:rPr b="1" lang="pt-BR" sz="1000">
                <a:solidFill>
                  <a:srgbClr val="2D348A"/>
                </a:solidFill>
                <a:latin typeface="Montserrat"/>
                <a:ea typeface="Montserrat"/>
                <a:cs typeface="Montserrat"/>
                <a:sym typeface="Montserrat"/>
              </a:rPr>
            </a:br>
            <a:r>
              <a:rPr b="1" lang="pt-BR" sz="1000">
                <a:solidFill>
                  <a:srgbClr val="2D348A"/>
                </a:solidFill>
                <a:latin typeface="Montserrat"/>
                <a:ea typeface="Montserrat"/>
                <a:cs typeface="Montserrat"/>
                <a:sym typeface="Montserrat"/>
              </a:rPr>
              <a:t>para a área</a:t>
            </a:r>
            <a:endParaRPr b="1" sz="1000">
              <a:solidFill>
                <a:srgbClr val="2D348A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000">
              <a:solidFill>
                <a:srgbClr val="2D348A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900">
              <a:solidFill>
                <a:srgbClr val="2D348A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26" name="Google Shape;126;p15"/>
          <p:cNvSpPr/>
          <p:nvPr/>
        </p:nvSpPr>
        <p:spPr>
          <a:xfrm>
            <a:off x="6991200" y="1440000"/>
            <a:ext cx="1612800" cy="3102300"/>
          </a:xfrm>
          <a:prstGeom prst="rect">
            <a:avLst/>
          </a:prstGeom>
          <a:solidFill>
            <a:schemeClr val="lt1"/>
          </a:solidFill>
          <a:ln cap="flat" cmpd="sng" w="19050">
            <a:solidFill>
              <a:srgbClr val="2D348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 sz="1000">
                <a:solidFill>
                  <a:srgbClr val="2D348A"/>
                </a:solidFill>
                <a:latin typeface="Montserrat"/>
                <a:ea typeface="Montserrat"/>
                <a:cs typeface="Montserrat"/>
                <a:sym typeface="Montserrat"/>
              </a:rPr>
              <a:t>Realidade </a:t>
            </a:r>
            <a:br>
              <a:rPr b="1" lang="pt-BR" sz="1000">
                <a:solidFill>
                  <a:srgbClr val="2D348A"/>
                </a:solidFill>
                <a:latin typeface="Montserrat"/>
                <a:ea typeface="Montserrat"/>
                <a:cs typeface="Montserrat"/>
                <a:sym typeface="Montserrat"/>
              </a:rPr>
            </a:br>
            <a:r>
              <a:rPr b="1" lang="pt-BR" sz="1000">
                <a:solidFill>
                  <a:srgbClr val="2D348A"/>
                </a:solidFill>
                <a:latin typeface="Montserrat"/>
                <a:ea typeface="Montserrat"/>
                <a:cs typeface="Montserrat"/>
                <a:sym typeface="Montserrat"/>
              </a:rPr>
              <a:t>X Ideal</a:t>
            </a:r>
            <a:endParaRPr b="1" sz="1000">
              <a:solidFill>
                <a:srgbClr val="2D348A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000">
              <a:solidFill>
                <a:srgbClr val="2D348A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900">
              <a:solidFill>
                <a:srgbClr val="2D348A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>
              <a:solidFill>
                <a:srgbClr val="2D348A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27" name="Google Shape;127;p15"/>
          <p:cNvSpPr/>
          <p:nvPr/>
        </p:nvSpPr>
        <p:spPr>
          <a:xfrm>
            <a:off x="540000" y="900006"/>
            <a:ext cx="8064000" cy="540000"/>
          </a:xfrm>
          <a:prstGeom prst="rect">
            <a:avLst/>
          </a:prstGeom>
          <a:solidFill>
            <a:schemeClr val="lt1"/>
          </a:solidFill>
          <a:ln cap="flat" cmpd="sng" w="19050">
            <a:solidFill>
              <a:srgbClr val="2D348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>
                <a:solidFill>
                  <a:srgbClr val="2D348A"/>
                </a:solidFill>
                <a:latin typeface="Montserrat"/>
                <a:ea typeface="Montserrat"/>
                <a:cs typeface="Montserrat"/>
                <a:sym typeface="Montserrat"/>
              </a:rPr>
              <a:t>PROBLEMA</a:t>
            </a:r>
            <a:r>
              <a:rPr b="1" lang="pt-BR">
                <a:solidFill>
                  <a:srgbClr val="2D348A"/>
                </a:solidFill>
                <a:latin typeface="Montserrat"/>
                <a:ea typeface="Montserrat"/>
                <a:cs typeface="Montserrat"/>
                <a:sym typeface="Montserrat"/>
              </a:rPr>
              <a:t>: </a:t>
            </a:r>
            <a:r>
              <a:rPr lang="pt-BR">
                <a:solidFill>
                  <a:srgbClr val="2D348A"/>
                </a:solidFill>
                <a:latin typeface="Montserrat"/>
                <a:ea typeface="Montserrat"/>
                <a:cs typeface="Montserrat"/>
                <a:sym typeface="Montserrat"/>
              </a:rPr>
              <a:t>[Escreva aqui em forma de pergunta]?</a:t>
            </a:r>
            <a:endParaRPr>
              <a:solidFill>
                <a:srgbClr val="2D348A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28" name="Google Shape;128;p15"/>
          <p:cNvSpPr/>
          <p:nvPr/>
        </p:nvSpPr>
        <p:spPr>
          <a:xfrm>
            <a:off x="540000" y="4542300"/>
            <a:ext cx="4838400" cy="360000"/>
          </a:xfrm>
          <a:prstGeom prst="rect">
            <a:avLst/>
          </a:prstGeom>
          <a:solidFill>
            <a:schemeClr val="lt1"/>
          </a:solidFill>
          <a:ln cap="flat" cmpd="sng" w="19050">
            <a:solidFill>
              <a:srgbClr val="2D348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 sz="1000">
                <a:solidFill>
                  <a:srgbClr val="2D348A"/>
                </a:solidFill>
                <a:latin typeface="Montserrat"/>
                <a:ea typeface="Montserrat"/>
                <a:cs typeface="Montserrat"/>
                <a:sym typeface="Montserrat"/>
              </a:rPr>
              <a:t>CONSISTÊNCIA</a:t>
            </a:r>
            <a:endParaRPr b="1" sz="1000">
              <a:solidFill>
                <a:srgbClr val="2D348A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29" name="Google Shape;129;p15"/>
          <p:cNvSpPr/>
          <p:nvPr/>
        </p:nvSpPr>
        <p:spPr>
          <a:xfrm>
            <a:off x="5378400" y="4542300"/>
            <a:ext cx="3225600" cy="360000"/>
          </a:xfrm>
          <a:prstGeom prst="rect">
            <a:avLst/>
          </a:prstGeom>
          <a:solidFill>
            <a:schemeClr val="lt1"/>
          </a:solidFill>
          <a:ln cap="flat" cmpd="sng" w="19050">
            <a:solidFill>
              <a:srgbClr val="2D348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 sz="1000">
                <a:solidFill>
                  <a:srgbClr val="2D348A"/>
                </a:solidFill>
                <a:latin typeface="Montserrat"/>
                <a:ea typeface="Montserrat"/>
                <a:cs typeface="Montserrat"/>
                <a:sym typeface="Montserrat"/>
              </a:rPr>
              <a:t>RELEVÂNCIA</a:t>
            </a:r>
            <a:endParaRPr b="1" sz="1000">
              <a:solidFill>
                <a:srgbClr val="2D348A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30" name="Google Shape;130;p15"/>
          <p:cNvSpPr/>
          <p:nvPr/>
        </p:nvSpPr>
        <p:spPr>
          <a:xfrm>
            <a:off x="2152800" y="2991149"/>
            <a:ext cx="1612800" cy="1550700"/>
          </a:xfrm>
          <a:prstGeom prst="rect">
            <a:avLst/>
          </a:prstGeom>
          <a:solidFill>
            <a:schemeClr val="lt1"/>
          </a:solidFill>
          <a:ln cap="flat" cmpd="sng" w="19050">
            <a:solidFill>
              <a:srgbClr val="2D348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 sz="1000">
                <a:solidFill>
                  <a:srgbClr val="2D348A"/>
                </a:solidFill>
                <a:latin typeface="Montserrat"/>
                <a:ea typeface="Montserrat"/>
                <a:cs typeface="Montserrat"/>
                <a:sym typeface="Montserrat"/>
              </a:rPr>
              <a:t>Consequências</a:t>
            </a:r>
            <a:endParaRPr b="1" sz="1000">
              <a:solidFill>
                <a:srgbClr val="2D348A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 sz="1000">
                <a:solidFill>
                  <a:srgbClr val="2D348A"/>
                </a:solidFill>
                <a:latin typeface="Montserrat"/>
                <a:ea typeface="Montserrat"/>
                <a:cs typeface="Montserrat"/>
                <a:sym typeface="Montserrat"/>
              </a:rPr>
              <a:t>ou efeitos conhecidos</a:t>
            </a:r>
            <a:endParaRPr b="1" sz="1000">
              <a:solidFill>
                <a:srgbClr val="2D348A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900">
              <a:solidFill>
                <a:srgbClr val="2D348A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31" name="Google Shape;131;p15"/>
          <p:cNvSpPr/>
          <p:nvPr/>
        </p:nvSpPr>
        <p:spPr>
          <a:xfrm>
            <a:off x="1716588" y="1516200"/>
            <a:ext cx="360000" cy="360000"/>
          </a:xfrm>
          <a:prstGeom prst="ellipse">
            <a:avLst/>
          </a:prstGeom>
          <a:gradFill>
            <a:gsLst>
              <a:gs pos="0">
                <a:srgbClr val="CBD964"/>
              </a:gs>
              <a:gs pos="100000">
                <a:srgbClr val="52C1B9"/>
              </a:gs>
            </a:gsLst>
            <a:lin ang="0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2" name="Google Shape;132;p15"/>
          <p:cNvSpPr/>
          <p:nvPr/>
        </p:nvSpPr>
        <p:spPr>
          <a:xfrm>
            <a:off x="3329388" y="1516200"/>
            <a:ext cx="360000" cy="360000"/>
          </a:xfrm>
          <a:prstGeom prst="ellipse">
            <a:avLst/>
          </a:prstGeom>
          <a:gradFill>
            <a:gsLst>
              <a:gs pos="0">
                <a:srgbClr val="CBD964"/>
              </a:gs>
              <a:gs pos="100000">
                <a:srgbClr val="52C1B9"/>
              </a:gs>
            </a:gsLst>
            <a:lin ang="0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3" name="Google Shape;133;p15"/>
          <p:cNvSpPr/>
          <p:nvPr/>
        </p:nvSpPr>
        <p:spPr>
          <a:xfrm>
            <a:off x="3329388" y="3066900"/>
            <a:ext cx="360000" cy="360000"/>
          </a:xfrm>
          <a:prstGeom prst="ellipse">
            <a:avLst/>
          </a:prstGeom>
          <a:gradFill>
            <a:gsLst>
              <a:gs pos="0">
                <a:srgbClr val="CBD964"/>
              </a:gs>
              <a:gs pos="100000">
                <a:srgbClr val="52C1B9"/>
              </a:gs>
            </a:gsLst>
            <a:lin ang="0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4" name="Google Shape;134;p15"/>
          <p:cNvSpPr/>
          <p:nvPr/>
        </p:nvSpPr>
        <p:spPr>
          <a:xfrm>
            <a:off x="4942188" y="1516200"/>
            <a:ext cx="360000" cy="360000"/>
          </a:xfrm>
          <a:prstGeom prst="ellipse">
            <a:avLst/>
          </a:prstGeom>
          <a:gradFill>
            <a:gsLst>
              <a:gs pos="0">
                <a:srgbClr val="CBD964"/>
              </a:gs>
              <a:gs pos="100000">
                <a:srgbClr val="52C1B9"/>
              </a:gs>
            </a:gsLst>
            <a:lin ang="0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5" name="Google Shape;135;p15"/>
          <p:cNvSpPr/>
          <p:nvPr/>
        </p:nvSpPr>
        <p:spPr>
          <a:xfrm>
            <a:off x="6554988" y="1516200"/>
            <a:ext cx="360000" cy="360000"/>
          </a:xfrm>
          <a:prstGeom prst="ellipse">
            <a:avLst/>
          </a:prstGeom>
          <a:gradFill>
            <a:gsLst>
              <a:gs pos="0">
                <a:srgbClr val="CBD964"/>
              </a:gs>
              <a:gs pos="100000">
                <a:srgbClr val="52C1B9"/>
              </a:gs>
            </a:gsLst>
            <a:lin ang="0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6" name="Google Shape;136;p15"/>
          <p:cNvSpPr/>
          <p:nvPr/>
        </p:nvSpPr>
        <p:spPr>
          <a:xfrm>
            <a:off x="8167788" y="1516200"/>
            <a:ext cx="360000" cy="360000"/>
          </a:xfrm>
          <a:prstGeom prst="ellipse">
            <a:avLst/>
          </a:prstGeom>
          <a:gradFill>
            <a:gsLst>
              <a:gs pos="0">
                <a:srgbClr val="CBD964"/>
              </a:gs>
              <a:gs pos="100000">
                <a:srgbClr val="52C1B9"/>
              </a:gs>
            </a:gsLst>
            <a:lin ang="0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137" name="Google Shape;137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806600" y="1606388"/>
            <a:ext cx="180000" cy="179601"/>
          </a:xfrm>
          <a:prstGeom prst="rect">
            <a:avLst/>
          </a:prstGeom>
          <a:noFill/>
          <a:ln>
            <a:noFill/>
          </a:ln>
        </p:spPr>
      </p:pic>
      <p:pic>
        <p:nvPicPr>
          <p:cNvPr id="138" name="Google Shape;138;p15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3419388" y="1606200"/>
            <a:ext cx="180000" cy="18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39" name="Google Shape;139;p15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5032187" y="1606188"/>
            <a:ext cx="180000" cy="18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0" name="Google Shape;140;p15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3419378" y="3157025"/>
            <a:ext cx="180001" cy="179748"/>
          </a:xfrm>
          <a:prstGeom prst="rect">
            <a:avLst/>
          </a:prstGeom>
          <a:noFill/>
          <a:ln>
            <a:noFill/>
          </a:ln>
        </p:spPr>
      </p:pic>
      <p:pic>
        <p:nvPicPr>
          <p:cNvPr id="141" name="Google Shape;141;p15"/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6644988" y="1618887"/>
            <a:ext cx="180000" cy="154627"/>
          </a:xfrm>
          <a:prstGeom prst="rect">
            <a:avLst/>
          </a:prstGeom>
          <a:noFill/>
          <a:ln>
            <a:noFill/>
          </a:ln>
        </p:spPr>
      </p:pic>
      <p:pic>
        <p:nvPicPr>
          <p:cNvPr id="142" name="Google Shape;142;p15"/>
          <p:cNvPicPr preferRelativeResize="0"/>
          <p:nvPr/>
        </p:nvPicPr>
        <p:blipFill>
          <a:blip r:embed="rId9">
            <a:alphaModFix/>
          </a:blip>
          <a:stretch>
            <a:fillRect/>
          </a:stretch>
        </p:blipFill>
        <p:spPr>
          <a:xfrm>
            <a:off x="8257787" y="1606188"/>
            <a:ext cx="180000" cy="180000"/>
          </a:xfrm>
          <a:prstGeom prst="rect">
            <a:avLst/>
          </a:prstGeom>
          <a:noFill/>
          <a:ln>
            <a:noFill/>
          </a:ln>
        </p:spPr>
      </p:pic>
      <p:sp>
        <p:nvSpPr>
          <p:cNvPr id="143" name="Google Shape;143;p15"/>
          <p:cNvSpPr/>
          <p:nvPr/>
        </p:nvSpPr>
        <p:spPr>
          <a:xfrm>
            <a:off x="626400" y="2053050"/>
            <a:ext cx="1440000" cy="720000"/>
          </a:xfrm>
          <a:prstGeom prst="rect">
            <a:avLst/>
          </a:prstGeom>
          <a:solidFill>
            <a:srgbClr val="CBD964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8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Escreva aqui</a:t>
            </a:r>
            <a:endParaRPr sz="80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44" name="Google Shape;144;p15"/>
          <p:cNvSpPr/>
          <p:nvPr/>
        </p:nvSpPr>
        <p:spPr>
          <a:xfrm>
            <a:off x="626400" y="2849250"/>
            <a:ext cx="1440000" cy="720000"/>
          </a:xfrm>
          <a:prstGeom prst="rect">
            <a:avLst/>
          </a:prstGeom>
          <a:solidFill>
            <a:srgbClr val="CBD964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8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Escreva aqui</a:t>
            </a:r>
            <a:endParaRPr sz="80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45" name="Google Shape;145;p15"/>
          <p:cNvSpPr/>
          <p:nvPr/>
        </p:nvSpPr>
        <p:spPr>
          <a:xfrm>
            <a:off x="626400" y="3645450"/>
            <a:ext cx="1440000" cy="720000"/>
          </a:xfrm>
          <a:prstGeom prst="rect">
            <a:avLst/>
          </a:prstGeom>
          <a:solidFill>
            <a:srgbClr val="CBD964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8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Escreva aqui</a:t>
            </a:r>
            <a:endParaRPr sz="80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46" name="Google Shape;146;p15"/>
          <p:cNvSpPr/>
          <p:nvPr/>
        </p:nvSpPr>
        <p:spPr>
          <a:xfrm>
            <a:off x="2217600" y="3645450"/>
            <a:ext cx="720000" cy="720000"/>
          </a:xfrm>
          <a:prstGeom prst="rect">
            <a:avLst/>
          </a:prstGeom>
          <a:solidFill>
            <a:srgbClr val="CBD964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8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Escreva aqui</a:t>
            </a:r>
            <a:endParaRPr sz="80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47" name="Google Shape;147;p15"/>
          <p:cNvSpPr/>
          <p:nvPr/>
        </p:nvSpPr>
        <p:spPr>
          <a:xfrm>
            <a:off x="2980800" y="3645450"/>
            <a:ext cx="720000" cy="720000"/>
          </a:xfrm>
          <a:prstGeom prst="rect">
            <a:avLst/>
          </a:prstGeom>
          <a:solidFill>
            <a:srgbClr val="CBD964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8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Escreva aqui</a:t>
            </a:r>
            <a:endParaRPr sz="80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48" name="Google Shape;148;p15"/>
          <p:cNvSpPr/>
          <p:nvPr/>
        </p:nvSpPr>
        <p:spPr>
          <a:xfrm>
            <a:off x="2217600" y="2073675"/>
            <a:ext cx="720000" cy="720000"/>
          </a:xfrm>
          <a:prstGeom prst="rect">
            <a:avLst/>
          </a:prstGeom>
          <a:solidFill>
            <a:srgbClr val="CBD964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8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Escreva aqui</a:t>
            </a:r>
            <a:endParaRPr sz="80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49" name="Google Shape;149;p15"/>
          <p:cNvSpPr/>
          <p:nvPr/>
        </p:nvSpPr>
        <p:spPr>
          <a:xfrm>
            <a:off x="2980800" y="2073675"/>
            <a:ext cx="720000" cy="720000"/>
          </a:xfrm>
          <a:prstGeom prst="rect">
            <a:avLst/>
          </a:prstGeom>
          <a:solidFill>
            <a:srgbClr val="CBD964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8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Escreva aqui</a:t>
            </a:r>
            <a:endParaRPr sz="80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50" name="Google Shape;150;p15"/>
          <p:cNvSpPr/>
          <p:nvPr/>
        </p:nvSpPr>
        <p:spPr>
          <a:xfrm>
            <a:off x="3841100" y="2053050"/>
            <a:ext cx="1440000" cy="720000"/>
          </a:xfrm>
          <a:prstGeom prst="rect">
            <a:avLst/>
          </a:prstGeom>
          <a:solidFill>
            <a:srgbClr val="CBD964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8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Escreva aqui</a:t>
            </a:r>
            <a:endParaRPr sz="80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51" name="Google Shape;151;p15"/>
          <p:cNvSpPr/>
          <p:nvPr/>
        </p:nvSpPr>
        <p:spPr>
          <a:xfrm>
            <a:off x="3841100" y="2849250"/>
            <a:ext cx="1440000" cy="720000"/>
          </a:xfrm>
          <a:prstGeom prst="rect">
            <a:avLst/>
          </a:prstGeom>
          <a:solidFill>
            <a:srgbClr val="CBD964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8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Escreva aqui</a:t>
            </a:r>
            <a:endParaRPr sz="80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52" name="Google Shape;152;p15"/>
          <p:cNvSpPr/>
          <p:nvPr/>
        </p:nvSpPr>
        <p:spPr>
          <a:xfrm>
            <a:off x="3841100" y="3645450"/>
            <a:ext cx="1440000" cy="720000"/>
          </a:xfrm>
          <a:prstGeom prst="rect">
            <a:avLst/>
          </a:prstGeom>
          <a:solidFill>
            <a:srgbClr val="CBD964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8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Escreva aqui</a:t>
            </a:r>
            <a:endParaRPr sz="80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53" name="Google Shape;153;p15"/>
          <p:cNvSpPr/>
          <p:nvPr/>
        </p:nvSpPr>
        <p:spPr>
          <a:xfrm>
            <a:off x="5464800" y="2053050"/>
            <a:ext cx="1440000" cy="720000"/>
          </a:xfrm>
          <a:prstGeom prst="rect">
            <a:avLst/>
          </a:prstGeom>
          <a:solidFill>
            <a:srgbClr val="CBD964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8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Escreva aqui</a:t>
            </a:r>
            <a:endParaRPr sz="80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54" name="Google Shape;154;p15"/>
          <p:cNvSpPr/>
          <p:nvPr/>
        </p:nvSpPr>
        <p:spPr>
          <a:xfrm>
            <a:off x="5464800" y="2849250"/>
            <a:ext cx="1440000" cy="720000"/>
          </a:xfrm>
          <a:prstGeom prst="rect">
            <a:avLst/>
          </a:prstGeom>
          <a:solidFill>
            <a:srgbClr val="CBD964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8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Escreva aqui</a:t>
            </a:r>
            <a:endParaRPr sz="80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55" name="Google Shape;155;p15"/>
          <p:cNvSpPr/>
          <p:nvPr/>
        </p:nvSpPr>
        <p:spPr>
          <a:xfrm>
            <a:off x="5464800" y="3645450"/>
            <a:ext cx="1440000" cy="720000"/>
          </a:xfrm>
          <a:prstGeom prst="rect">
            <a:avLst/>
          </a:prstGeom>
          <a:solidFill>
            <a:srgbClr val="CBD964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8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Escreva aqui</a:t>
            </a:r>
            <a:endParaRPr sz="80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56" name="Google Shape;156;p15"/>
          <p:cNvSpPr/>
          <p:nvPr/>
        </p:nvSpPr>
        <p:spPr>
          <a:xfrm>
            <a:off x="7088500" y="2053050"/>
            <a:ext cx="1440000" cy="720000"/>
          </a:xfrm>
          <a:prstGeom prst="rect">
            <a:avLst/>
          </a:prstGeom>
          <a:solidFill>
            <a:srgbClr val="CBD964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8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Escreva aqui</a:t>
            </a:r>
            <a:endParaRPr sz="80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57" name="Google Shape;157;p15"/>
          <p:cNvSpPr/>
          <p:nvPr/>
        </p:nvSpPr>
        <p:spPr>
          <a:xfrm>
            <a:off x="7088500" y="2849250"/>
            <a:ext cx="1440000" cy="720000"/>
          </a:xfrm>
          <a:prstGeom prst="rect">
            <a:avLst/>
          </a:prstGeom>
          <a:solidFill>
            <a:srgbClr val="CBD964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8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Escreva aqui</a:t>
            </a:r>
            <a:endParaRPr sz="80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58" name="Google Shape;158;p15"/>
          <p:cNvSpPr/>
          <p:nvPr/>
        </p:nvSpPr>
        <p:spPr>
          <a:xfrm>
            <a:off x="7088500" y="3645450"/>
            <a:ext cx="1440000" cy="720000"/>
          </a:xfrm>
          <a:prstGeom prst="rect">
            <a:avLst/>
          </a:prstGeom>
          <a:solidFill>
            <a:srgbClr val="CBD964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8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Escreva aqui</a:t>
            </a:r>
            <a:endParaRPr sz="80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2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p16"/>
          <p:cNvSpPr/>
          <p:nvPr/>
        </p:nvSpPr>
        <p:spPr>
          <a:xfrm>
            <a:off x="149013" y="1171950"/>
            <a:ext cx="3638400" cy="3638400"/>
          </a:xfrm>
          <a:prstGeom prst="ellipse">
            <a:avLst/>
          </a:prstGeom>
          <a:gradFill>
            <a:gsLst>
              <a:gs pos="0">
                <a:srgbClr val="CBD964"/>
              </a:gs>
              <a:gs pos="100000">
                <a:srgbClr val="52C1B9"/>
              </a:gs>
            </a:gsLst>
            <a:lin ang="0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4" name="Google Shape;164;p16"/>
          <p:cNvSpPr/>
          <p:nvPr/>
        </p:nvSpPr>
        <p:spPr>
          <a:xfrm>
            <a:off x="5356588" y="1171950"/>
            <a:ext cx="3638400" cy="3638400"/>
          </a:xfrm>
          <a:prstGeom prst="ellipse">
            <a:avLst/>
          </a:prstGeom>
          <a:gradFill>
            <a:gsLst>
              <a:gs pos="0">
                <a:srgbClr val="CBD964"/>
              </a:gs>
              <a:gs pos="100000">
                <a:srgbClr val="52C1B9"/>
              </a:gs>
            </a:gsLst>
            <a:lin ang="0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165" name="Google Shape;165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877075" y="252000"/>
            <a:ext cx="1726934" cy="28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66" name="Google Shape;166;p16"/>
          <p:cNvSpPr/>
          <p:nvPr/>
        </p:nvSpPr>
        <p:spPr>
          <a:xfrm>
            <a:off x="0" y="241054"/>
            <a:ext cx="269997" cy="597832"/>
          </a:xfrm>
          <a:custGeom>
            <a:rect b="b" l="l" r="r" t="t"/>
            <a:pathLst>
              <a:path extrusionOk="0" h="42863" w="19372">
                <a:moveTo>
                  <a:pt x="0" y="1"/>
                </a:moveTo>
                <a:lnTo>
                  <a:pt x="0" y="42863"/>
                </a:lnTo>
                <a:lnTo>
                  <a:pt x="17050" y="25087"/>
                </a:lnTo>
                <a:cubicBezTo>
                  <a:pt x="19372" y="22682"/>
                  <a:pt x="19300" y="18789"/>
                  <a:pt x="16907" y="16455"/>
                </a:cubicBezTo>
                <a:lnTo>
                  <a:pt x="0" y="1"/>
                </a:lnTo>
                <a:close/>
              </a:path>
            </a:pathLst>
          </a:custGeom>
          <a:solidFill>
            <a:srgbClr val="2D348A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7" name="Google Shape;167;p16"/>
          <p:cNvSpPr txBox="1"/>
          <p:nvPr/>
        </p:nvSpPr>
        <p:spPr>
          <a:xfrm>
            <a:off x="540000" y="241050"/>
            <a:ext cx="8064000" cy="597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0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 sz="1800">
                <a:solidFill>
                  <a:srgbClr val="2D348A"/>
                </a:solidFill>
                <a:latin typeface="Open Sans"/>
                <a:ea typeface="Open Sans"/>
                <a:cs typeface="Open Sans"/>
                <a:sym typeface="Open Sans"/>
              </a:rPr>
              <a:t>CANVAS DE PROBLEMA</a:t>
            </a:r>
            <a:endParaRPr b="1" sz="1800">
              <a:solidFill>
                <a:srgbClr val="2D348A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800">
                <a:solidFill>
                  <a:srgbClr val="2D348A"/>
                </a:solidFill>
                <a:latin typeface="Open Sans"/>
                <a:ea typeface="Open Sans"/>
                <a:cs typeface="Open Sans"/>
                <a:sym typeface="Open Sans"/>
              </a:rPr>
              <a:t>Ferramenta editável</a:t>
            </a:r>
            <a:endParaRPr sz="1800">
              <a:solidFill>
                <a:srgbClr val="2D348A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168" name="Google Shape;168;p16"/>
          <p:cNvSpPr/>
          <p:nvPr/>
        </p:nvSpPr>
        <p:spPr>
          <a:xfrm>
            <a:off x="540000" y="1440000"/>
            <a:ext cx="1612800" cy="3102300"/>
          </a:xfrm>
          <a:prstGeom prst="rect">
            <a:avLst/>
          </a:prstGeom>
          <a:solidFill>
            <a:schemeClr val="lt1"/>
          </a:solidFill>
          <a:ln cap="flat" cmpd="sng" w="19050">
            <a:solidFill>
              <a:srgbClr val="2D348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 sz="1000">
                <a:solidFill>
                  <a:srgbClr val="2D348A"/>
                </a:solidFill>
                <a:latin typeface="Montserrat"/>
                <a:ea typeface="Montserrat"/>
                <a:cs typeface="Montserrat"/>
                <a:sym typeface="Montserrat"/>
              </a:rPr>
              <a:t>Contexto </a:t>
            </a:r>
            <a:br>
              <a:rPr b="1" lang="pt-BR" sz="1000">
                <a:solidFill>
                  <a:srgbClr val="2D348A"/>
                </a:solidFill>
                <a:latin typeface="Montserrat"/>
                <a:ea typeface="Montserrat"/>
                <a:cs typeface="Montserrat"/>
                <a:sym typeface="Montserrat"/>
              </a:rPr>
            </a:br>
            <a:r>
              <a:rPr b="1" lang="pt-BR" sz="1000">
                <a:solidFill>
                  <a:srgbClr val="2D348A"/>
                </a:solidFill>
                <a:latin typeface="Montserrat"/>
                <a:ea typeface="Montserrat"/>
                <a:cs typeface="Montserrat"/>
                <a:sym typeface="Montserrat"/>
              </a:rPr>
              <a:t>do problema</a:t>
            </a:r>
            <a:endParaRPr b="1" sz="1000">
              <a:solidFill>
                <a:srgbClr val="2D348A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000">
              <a:solidFill>
                <a:srgbClr val="2D348A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9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Escreva aqui</a:t>
            </a:r>
            <a:endParaRPr sz="90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69" name="Google Shape;169;p16"/>
          <p:cNvSpPr/>
          <p:nvPr/>
        </p:nvSpPr>
        <p:spPr>
          <a:xfrm>
            <a:off x="2152800" y="1440000"/>
            <a:ext cx="1612800" cy="1550700"/>
          </a:xfrm>
          <a:prstGeom prst="rect">
            <a:avLst/>
          </a:prstGeom>
          <a:solidFill>
            <a:schemeClr val="lt1"/>
          </a:solidFill>
          <a:ln cap="flat" cmpd="sng" w="19050">
            <a:solidFill>
              <a:srgbClr val="2D348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 sz="1000">
                <a:solidFill>
                  <a:srgbClr val="2D348A"/>
                </a:solidFill>
                <a:latin typeface="Montserrat"/>
                <a:ea typeface="Montserrat"/>
                <a:cs typeface="Montserrat"/>
                <a:sym typeface="Montserrat"/>
              </a:rPr>
              <a:t>Causas </a:t>
            </a:r>
            <a:br>
              <a:rPr b="1" lang="pt-BR" sz="1000">
                <a:solidFill>
                  <a:srgbClr val="2D348A"/>
                </a:solidFill>
                <a:latin typeface="Montserrat"/>
                <a:ea typeface="Montserrat"/>
                <a:cs typeface="Montserrat"/>
                <a:sym typeface="Montserrat"/>
              </a:rPr>
            </a:br>
            <a:r>
              <a:rPr b="1" lang="pt-BR" sz="1000">
                <a:solidFill>
                  <a:srgbClr val="2D348A"/>
                </a:solidFill>
                <a:latin typeface="Montserrat"/>
                <a:ea typeface="Montserrat"/>
                <a:cs typeface="Montserrat"/>
                <a:sym typeface="Montserrat"/>
              </a:rPr>
              <a:t>identificadas</a:t>
            </a:r>
            <a:endParaRPr b="1" sz="1000">
              <a:solidFill>
                <a:srgbClr val="2D348A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000">
              <a:solidFill>
                <a:srgbClr val="2D348A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-147149" lvl="0" marL="179999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Montserrat"/>
              <a:buChar char="●"/>
            </a:pPr>
            <a:r>
              <a:rPr lang="pt-BR" sz="9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Escreva aqui</a:t>
            </a:r>
            <a:endParaRPr sz="90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-147149" lvl="0" marL="179999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Montserrat"/>
              <a:buChar char="●"/>
            </a:pPr>
            <a:r>
              <a:rPr lang="pt-BR" sz="9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Escreva aqui</a:t>
            </a:r>
            <a:endParaRPr sz="90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-147149" lvl="0" marL="179999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Montserrat"/>
              <a:buChar char="●"/>
            </a:pPr>
            <a:r>
              <a:rPr lang="pt-BR" sz="9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Escreva aqui</a:t>
            </a:r>
            <a:endParaRPr sz="90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70" name="Google Shape;170;p16"/>
          <p:cNvSpPr/>
          <p:nvPr/>
        </p:nvSpPr>
        <p:spPr>
          <a:xfrm>
            <a:off x="3765600" y="1440000"/>
            <a:ext cx="1612800" cy="3102300"/>
          </a:xfrm>
          <a:prstGeom prst="rect">
            <a:avLst/>
          </a:prstGeom>
          <a:solidFill>
            <a:schemeClr val="lt1"/>
          </a:solidFill>
          <a:ln cap="flat" cmpd="sng" w="19050">
            <a:solidFill>
              <a:srgbClr val="2D348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 sz="1000">
                <a:solidFill>
                  <a:srgbClr val="2D348A"/>
                </a:solidFill>
                <a:latin typeface="Montserrat"/>
                <a:ea typeface="Montserrat"/>
                <a:cs typeface="Montserrat"/>
                <a:sym typeface="Montserrat"/>
              </a:rPr>
              <a:t>Pessoas </a:t>
            </a:r>
            <a:br>
              <a:rPr b="1" lang="pt-BR" sz="1000">
                <a:solidFill>
                  <a:srgbClr val="2D348A"/>
                </a:solidFill>
                <a:latin typeface="Montserrat"/>
                <a:ea typeface="Montserrat"/>
                <a:cs typeface="Montserrat"/>
                <a:sym typeface="Montserrat"/>
              </a:rPr>
            </a:br>
            <a:r>
              <a:rPr b="1" lang="pt-BR" sz="1000">
                <a:solidFill>
                  <a:srgbClr val="2D348A"/>
                </a:solidFill>
                <a:latin typeface="Montserrat"/>
                <a:ea typeface="Montserrat"/>
                <a:cs typeface="Montserrat"/>
                <a:sym typeface="Montserrat"/>
              </a:rPr>
              <a:t>impactadas </a:t>
            </a:r>
            <a:br>
              <a:rPr b="1" lang="pt-BR" sz="1000">
                <a:solidFill>
                  <a:srgbClr val="2D348A"/>
                </a:solidFill>
                <a:latin typeface="Montserrat"/>
                <a:ea typeface="Montserrat"/>
                <a:cs typeface="Montserrat"/>
                <a:sym typeface="Montserrat"/>
              </a:rPr>
            </a:br>
            <a:r>
              <a:rPr b="1" lang="pt-BR" sz="1000">
                <a:solidFill>
                  <a:srgbClr val="2D348A"/>
                </a:solidFill>
                <a:latin typeface="Montserrat"/>
                <a:ea typeface="Montserrat"/>
                <a:cs typeface="Montserrat"/>
                <a:sym typeface="Montserrat"/>
              </a:rPr>
              <a:t>ou envolvidas</a:t>
            </a:r>
            <a:endParaRPr b="1" sz="1000">
              <a:solidFill>
                <a:srgbClr val="2D348A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000">
              <a:solidFill>
                <a:srgbClr val="2D348A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-147149" lvl="0" marL="179999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Montserrat"/>
              <a:buChar char="●"/>
            </a:pPr>
            <a:r>
              <a:rPr lang="pt-BR" sz="9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Escreva aqui</a:t>
            </a:r>
            <a:endParaRPr sz="90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-147149" lvl="0" marL="179999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Montserrat"/>
              <a:buChar char="●"/>
            </a:pPr>
            <a:r>
              <a:rPr lang="pt-BR" sz="9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Escreva aqui</a:t>
            </a:r>
            <a:endParaRPr sz="90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-147149" lvl="0" marL="179999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Montserrat"/>
              <a:buChar char="●"/>
            </a:pPr>
            <a:r>
              <a:rPr lang="pt-BR" sz="9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Escreva aqui</a:t>
            </a:r>
            <a:endParaRPr sz="90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71" name="Google Shape;171;p16"/>
          <p:cNvSpPr/>
          <p:nvPr/>
        </p:nvSpPr>
        <p:spPr>
          <a:xfrm>
            <a:off x="5378400" y="1440000"/>
            <a:ext cx="1612800" cy="3102300"/>
          </a:xfrm>
          <a:prstGeom prst="rect">
            <a:avLst/>
          </a:prstGeom>
          <a:solidFill>
            <a:schemeClr val="lt1"/>
          </a:solidFill>
          <a:ln cap="flat" cmpd="sng" w="19050">
            <a:solidFill>
              <a:srgbClr val="2D348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 sz="1000">
                <a:solidFill>
                  <a:srgbClr val="2D348A"/>
                </a:solidFill>
                <a:latin typeface="Montserrat"/>
                <a:ea typeface="Montserrat"/>
                <a:cs typeface="Montserrat"/>
                <a:sym typeface="Montserrat"/>
              </a:rPr>
              <a:t>Importância </a:t>
            </a:r>
            <a:br>
              <a:rPr b="1" lang="pt-BR" sz="1000">
                <a:solidFill>
                  <a:srgbClr val="2D348A"/>
                </a:solidFill>
                <a:latin typeface="Montserrat"/>
                <a:ea typeface="Montserrat"/>
                <a:cs typeface="Montserrat"/>
                <a:sym typeface="Montserrat"/>
              </a:rPr>
            </a:br>
            <a:r>
              <a:rPr b="1" lang="pt-BR" sz="1000">
                <a:solidFill>
                  <a:srgbClr val="2D348A"/>
                </a:solidFill>
                <a:latin typeface="Montserrat"/>
                <a:ea typeface="Montserrat"/>
                <a:cs typeface="Montserrat"/>
                <a:sym typeface="Montserrat"/>
              </a:rPr>
              <a:t>para a área</a:t>
            </a:r>
            <a:endParaRPr b="1" sz="1000">
              <a:solidFill>
                <a:srgbClr val="2D348A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000">
              <a:solidFill>
                <a:srgbClr val="2D348A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-147149" lvl="0" marL="179999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Montserrat"/>
              <a:buChar char="●"/>
            </a:pPr>
            <a:r>
              <a:rPr lang="pt-BR" sz="9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Escreva aqui</a:t>
            </a:r>
            <a:endParaRPr sz="90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-147149" lvl="0" marL="179999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Montserrat"/>
              <a:buChar char="●"/>
            </a:pPr>
            <a:r>
              <a:rPr lang="pt-BR" sz="9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Escreva aqui</a:t>
            </a:r>
            <a:endParaRPr sz="90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-147149" lvl="0" marL="179999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Montserrat"/>
              <a:buChar char="●"/>
            </a:pPr>
            <a:r>
              <a:rPr lang="pt-BR" sz="9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Escreva aqui</a:t>
            </a:r>
            <a:endParaRPr sz="90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72" name="Google Shape;172;p16"/>
          <p:cNvSpPr/>
          <p:nvPr/>
        </p:nvSpPr>
        <p:spPr>
          <a:xfrm>
            <a:off x="6991200" y="1440000"/>
            <a:ext cx="1612800" cy="3102300"/>
          </a:xfrm>
          <a:prstGeom prst="rect">
            <a:avLst/>
          </a:prstGeom>
          <a:solidFill>
            <a:schemeClr val="lt1"/>
          </a:solidFill>
          <a:ln cap="flat" cmpd="sng" w="19050">
            <a:solidFill>
              <a:srgbClr val="2D348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 sz="1000">
                <a:solidFill>
                  <a:srgbClr val="2D348A"/>
                </a:solidFill>
                <a:latin typeface="Montserrat"/>
                <a:ea typeface="Montserrat"/>
                <a:cs typeface="Montserrat"/>
                <a:sym typeface="Montserrat"/>
              </a:rPr>
              <a:t>Realidade </a:t>
            </a:r>
            <a:br>
              <a:rPr b="1" lang="pt-BR" sz="1000">
                <a:solidFill>
                  <a:srgbClr val="2D348A"/>
                </a:solidFill>
                <a:latin typeface="Montserrat"/>
                <a:ea typeface="Montserrat"/>
                <a:cs typeface="Montserrat"/>
                <a:sym typeface="Montserrat"/>
              </a:rPr>
            </a:br>
            <a:r>
              <a:rPr b="1" lang="pt-BR" sz="1000">
                <a:solidFill>
                  <a:srgbClr val="2D348A"/>
                </a:solidFill>
                <a:latin typeface="Montserrat"/>
                <a:ea typeface="Montserrat"/>
                <a:cs typeface="Montserrat"/>
                <a:sym typeface="Montserrat"/>
              </a:rPr>
              <a:t>X Ideal</a:t>
            </a:r>
            <a:endParaRPr b="1" sz="1000">
              <a:solidFill>
                <a:srgbClr val="2D348A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000">
              <a:solidFill>
                <a:srgbClr val="2D348A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-147149" lvl="0" marL="179999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Montserrat"/>
              <a:buChar char="●"/>
            </a:pPr>
            <a:r>
              <a:rPr lang="pt-BR" sz="9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Escreva aqui</a:t>
            </a:r>
            <a:endParaRPr sz="90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-147149" lvl="0" marL="179999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Montserrat"/>
              <a:buChar char="●"/>
            </a:pPr>
            <a:r>
              <a:rPr lang="pt-BR" sz="9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Escreva aqui</a:t>
            </a:r>
            <a:endParaRPr sz="90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-147149" lvl="0" marL="179999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Montserrat"/>
              <a:buChar char="●"/>
            </a:pPr>
            <a:r>
              <a:rPr lang="pt-BR" sz="9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Escreva aqui</a:t>
            </a:r>
            <a:endParaRPr sz="90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>
              <a:solidFill>
                <a:srgbClr val="2D348A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73" name="Google Shape;173;p16"/>
          <p:cNvSpPr/>
          <p:nvPr/>
        </p:nvSpPr>
        <p:spPr>
          <a:xfrm>
            <a:off x="540000" y="900006"/>
            <a:ext cx="8064000" cy="540000"/>
          </a:xfrm>
          <a:prstGeom prst="rect">
            <a:avLst/>
          </a:prstGeom>
          <a:solidFill>
            <a:schemeClr val="lt1"/>
          </a:solidFill>
          <a:ln cap="flat" cmpd="sng" w="19050">
            <a:solidFill>
              <a:srgbClr val="2D348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>
                <a:solidFill>
                  <a:srgbClr val="2D348A"/>
                </a:solidFill>
                <a:latin typeface="Montserrat"/>
                <a:ea typeface="Montserrat"/>
                <a:cs typeface="Montserrat"/>
                <a:sym typeface="Montserrat"/>
              </a:rPr>
              <a:t>PROBLEMA</a:t>
            </a:r>
            <a:r>
              <a:rPr b="1" lang="pt-BR">
                <a:solidFill>
                  <a:srgbClr val="2D348A"/>
                </a:solidFill>
                <a:latin typeface="Montserrat"/>
                <a:ea typeface="Montserrat"/>
                <a:cs typeface="Montserrat"/>
                <a:sym typeface="Montserrat"/>
              </a:rPr>
              <a:t>: </a:t>
            </a:r>
            <a:r>
              <a:rPr lang="pt-BR">
                <a:solidFill>
                  <a:srgbClr val="2D348A"/>
                </a:solidFill>
                <a:latin typeface="Montserrat"/>
                <a:ea typeface="Montserrat"/>
                <a:cs typeface="Montserrat"/>
                <a:sym typeface="Montserrat"/>
              </a:rPr>
              <a:t>[Escreva aqui em forma de pergunta]?</a:t>
            </a:r>
            <a:endParaRPr>
              <a:solidFill>
                <a:srgbClr val="2D348A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74" name="Google Shape;174;p16"/>
          <p:cNvSpPr/>
          <p:nvPr/>
        </p:nvSpPr>
        <p:spPr>
          <a:xfrm>
            <a:off x="540000" y="4542300"/>
            <a:ext cx="4838400" cy="360000"/>
          </a:xfrm>
          <a:prstGeom prst="rect">
            <a:avLst/>
          </a:prstGeom>
          <a:solidFill>
            <a:schemeClr val="lt1"/>
          </a:solidFill>
          <a:ln cap="flat" cmpd="sng" w="19050">
            <a:solidFill>
              <a:srgbClr val="2D348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 sz="1000">
                <a:solidFill>
                  <a:srgbClr val="2D348A"/>
                </a:solidFill>
                <a:latin typeface="Montserrat"/>
                <a:ea typeface="Montserrat"/>
                <a:cs typeface="Montserrat"/>
                <a:sym typeface="Montserrat"/>
              </a:rPr>
              <a:t>CONSISTÊNCIA</a:t>
            </a:r>
            <a:endParaRPr b="1" sz="1000">
              <a:solidFill>
                <a:srgbClr val="2D348A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75" name="Google Shape;175;p16"/>
          <p:cNvSpPr/>
          <p:nvPr/>
        </p:nvSpPr>
        <p:spPr>
          <a:xfrm>
            <a:off x="5378400" y="4542300"/>
            <a:ext cx="3225600" cy="360000"/>
          </a:xfrm>
          <a:prstGeom prst="rect">
            <a:avLst/>
          </a:prstGeom>
          <a:solidFill>
            <a:schemeClr val="lt1"/>
          </a:solidFill>
          <a:ln cap="flat" cmpd="sng" w="19050">
            <a:solidFill>
              <a:srgbClr val="2D348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 sz="1000">
                <a:solidFill>
                  <a:srgbClr val="2D348A"/>
                </a:solidFill>
                <a:latin typeface="Montserrat"/>
                <a:ea typeface="Montserrat"/>
                <a:cs typeface="Montserrat"/>
                <a:sym typeface="Montserrat"/>
              </a:rPr>
              <a:t>RELEVÂNCIA</a:t>
            </a:r>
            <a:endParaRPr b="1" sz="1000">
              <a:solidFill>
                <a:srgbClr val="2D348A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76" name="Google Shape;176;p16"/>
          <p:cNvSpPr/>
          <p:nvPr/>
        </p:nvSpPr>
        <p:spPr>
          <a:xfrm>
            <a:off x="2152800" y="2991149"/>
            <a:ext cx="1612800" cy="1550700"/>
          </a:xfrm>
          <a:prstGeom prst="rect">
            <a:avLst/>
          </a:prstGeom>
          <a:solidFill>
            <a:schemeClr val="lt1"/>
          </a:solidFill>
          <a:ln cap="flat" cmpd="sng" w="19050">
            <a:solidFill>
              <a:srgbClr val="2D348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 sz="1000">
                <a:solidFill>
                  <a:srgbClr val="2D348A"/>
                </a:solidFill>
                <a:latin typeface="Montserrat"/>
                <a:ea typeface="Montserrat"/>
                <a:cs typeface="Montserrat"/>
                <a:sym typeface="Montserrat"/>
              </a:rPr>
              <a:t>Consequências</a:t>
            </a:r>
            <a:endParaRPr b="1" sz="1000">
              <a:solidFill>
                <a:srgbClr val="2D348A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 sz="1000">
                <a:solidFill>
                  <a:srgbClr val="2D348A"/>
                </a:solidFill>
                <a:latin typeface="Montserrat"/>
                <a:ea typeface="Montserrat"/>
                <a:cs typeface="Montserrat"/>
                <a:sym typeface="Montserrat"/>
              </a:rPr>
              <a:t>ou efeitos conhecidos</a:t>
            </a:r>
            <a:endParaRPr b="1" sz="1000">
              <a:solidFill>
                <a:srgbClr val="2D348A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000">
              <a:solidFill>
                <a:srgbClr val="2D348A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-147149" lvl="0" marL="179999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Montserrat"/>
              <a:buChar char="●"/>
            </a:pPr>
            <a:r>
              <a:rPr lang="pt-BR" sz="9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Escreva aqui</a:t>
            </a:r>
            <a:endParaRPr sz="90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-147149" lvl="0" marL="179999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Montserrat"/>
              <a:buChar char="●"/>
            </a:pPr>
            <a:r>
              <a:rPr lang="pt-BR" sz="9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Escreva aqui</a:t>
            </a:r>
            <a:endParaRPr sz="90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-147149" lvl="0" marL="179999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Montserrat"/>
              <a:buChar char="●"/>
            </a:pPr>
            <a:r>
              <a:rPr lang="pt-BR" sz="9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Escreva aqui</a:t>
            </a:r>
            <a:endParaRPr sz="90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77" name="Google Shape;177;p16"/>
          <p:cNvSpPr/>
          <p:nvPr/>
        </p:nvSpPr>
        <p:spPr>
          <a:xfrm>
            <a:off x="1716588" y="1516200"/>
            <a:ext cx="360000" cy="360000"/>
          </a:xfrm>
          <a:prstGeom prst="ellipse">
            <a:avLst/>
          </a:prstGeom>
          <a:gradFill>
            <a:gsLst>
              <a:gs pos="0">
                <a:srgbClr val="CBD964"/>
              </a:gs>
              <a:gs pos="100000">
                <a:srgbClr val="52C1B9"/>
              </a:gs>
            </a:gsLst>
            <a:lin ang="0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8" name="Google Shape;178;p16"/>
          <p:cNvSpPr/>
          <p:nvPr/>
        </p:nvSpPr>
        <p:spPr>
          <a:xfrm>
            <a:off x="3329388" y="1516200"/>
            <a:ext cx="360000" cy="360000"/>
          </a:xfrm>
          <a:prstGeom prst="ellipse">
            <a:avLst/>
          </a:prstGeom>
          <a:gradFill>
            <a:gsLst>
              <a:gs pos="0">
                <a:srgbClr val="CBD964"/>
              </a:gs>
              <a:gs pos="100000">
                <a:srgbClr val="52C1B9"/>
              </a:gs>
            </a:gsLst>
            <a:lin ang="0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9" name="Google Shape;179;p16"/>
          <p:cNvSpPr/>
          <p:nvPr/>
        </p:nvSpPr>
        <p:spPr>
          <a:xfrm>
            <a:off x="3329388" y="3066900"/>
            <a:ext cx="360000" cy="360000"/>
          </a:xfrm>
          <a:prstGeom prst="ellipse">
            <a:avLst/>
          </a:prstGeom>
          <a:gradFill>
            <a:gsLst>
              <a:gs pos="0">
                <a:srgbClr val="CBD964"/>
              </a:gs>
              <a:gs pos="100000">
                <a:srgbClr val="52C1B9"/>
              </a:gs>
            </a:gsLst>
            <a:lin ang="0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0" name="Google Shape;180;p16"/>
          <p:cNvSpPr/>
          <p:nvPr/>
        </p:nvSpPr>
        <p:spPr>
          <a:xfrm>
            <a:off x="4942188" y="1516200"/>
            <a:ext cx="360000" cy="360000"/>
          </a:xfrm>
          <a:prstGeom prst="ellipse">
            <a:avLst/>
          </a:prstGeom>
          <a:gradFill>
            <a:gsLst>
              <a:gs pos="0">
                <a:srgbClr val="CBD964"/>
              </a:gs>
              <a:gs pos="100000">
                <a:srgbClr val="52C1B9"/>
              </a:gs>
            </a:gsLst>
            <a:lin ang="0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1" name="Google Shape;181;p16"/>
          <p:cNvSpPr/>
          <p:nvPr/>
        </p:nvSpPr>
        <p:spPr>
          <a:xfrm>
            <a:off x="6554988" y="1516200"/>
            <a:ext cx="360000" cy="360000"/>
          </a:xfrm>
          <a:prstGeom prst="ellipse">
            <a:avLst/>
          </a:prstGeom>
          <a:gradFill>
            <a:gsLst>
              <a:gs pos="0">
                <a:srgbClr val="CBD964"/>
              </a:gs>
              <a:gs pos="100000">
                <a:srgbClr val="52C1B9"/>
              </a:gs>
            </a:gsLst>
            <a:lin ang="0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2" name="Google Shape;182;p16"/>
          <p:cNvSpPr/>
          <p:nvPr/>
        </p:nvSpPr>
        <p:spPr>
          <a:xfrm>
            <a:off x="8167788" y="1516200"/>
            <a:ext cx="360000" cy="360000"/>
          </a:xfrm>
          <a:prstGeom prst="ellipse">
            <a:avLst/>
          </a:prstGeom>
          <a:gradFill>
            <a:gsLst>
              <a:gs pos="0">
                <a:srgbClr val="CBD964"/>
              </a:gs>
              <a:gs pos="100000">
                <a:srgbClr val="52C1B9"/>
              </a:gs>
            </a:gsLst>
            <a:lin ang="0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183" name="Google Shape;183;p1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806600" y="1606388"/>
            <a:ext cx="180000" cy="179601"/>
          </a:xfrm>
          <a:prstGeom prst="rect">
            <a:avLst/>
          </a:prstGeom>
          <a:noFill/>
          <a:ln>
            <a:noFill/>
          </a:ln>
        </p:spPr>
      </p:pic>
      <p:pic>
        <p:nvPicPr>
          <p:cNvPr id="184" name="Google Shape;184;p16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3419388" y="1606200"/>
            <a:ext cx="180000" cy="18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85" name="Google Shape;185;p16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5032187" y="1606188"/>
            <a:ext cx="180000" cy="18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86" name="Google Shape;186;p16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3419378" y="3157025"/>
            <a:ext cx="180001" cy="179748"/>
          </a:xfrm>
          <a:prstGeom prst="rect">
            <a:avLst/>
          </a:prstGeom>
          <a:noFill/>
          <a:ln>
            <a:noFill/>
          </a:ln>
        </p:spPr>
      </p:pic>
      <p:pic>
        <p:nvPicPr>
          <p:cNvPr id="187" name="Google Shape;187;p16"/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6644988" y="1618887"/>
            <a:ext cx="180000" cy="154627"/>
          </a:xfrm>
          <a:prstGeom prst="rect">
            <a:avLst/>
          </a:prstGeom>
          <a:noFill/>
          <a:ln>
            <a:noFill/>
          </a:ln>
        </p:spPr>
      </p:pic>
      <p:pic>
        <p:nvPicPr>
          <p:cNvPr id="188" name="Google Shape;188;p16"/>
          <p:cNvPicPr preferRelativeResize="0"/>
          <p:nvPr/>
        </p:nvPicPr>
        <p:blipFill>
          <a:blip r:embed="rId9">
            <a:alphaModFix/>
          </a:blip>
          <a:stretch>
            <a:fillRect/>
          </a:stretch>
        </p:blipFill>
        <p:spPr>
          <a:xfrm>
            <a:off x="8257787" y="1606188"/>
            <a:ext cx="180000" cy="180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7C6ACFCC40B40A4FA3D63594ED820B1C" ma:contentTypeVersion="12" ma:contentTypeDescription="Crie um novo documento." ma:contentTypeScope="" ma:versionID="1e42e08e578fb7ebda5c01e340b72e15">
  <xsd:schema xmlns:xsd="http://www.w3.org/2001/XMLSchema" xmlns:xs="http://www.w3.org/2001/XMLSchema" xmlns:p="http://schemas.microsoft.com/office/2006/metadata/properties" xmlns:ns2="1d903061-9669-4741-bcf8-93c24065bba2" xmlns:ns3="8a0e709f-fbca-436e-aebb-b92391a44ea8" targetNamespace="http://schemas.microsoft.com/office/2006/metadata/properties" ma:root="true" ma:fieldsID="845d233755de35ff75ceb713fc0abc0e" ns2:_="" ns3:_="">
    <xsd:import namespace="1d903061-9669-4741-bcf8-93c24065bba2"/>
    <xsd:import namespace="8a0e709f-fbca-436e-aebb-b92391a44ea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d903061-9669-4741-bcf8-93c24065bba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Marcações de imagem" ma:readOnly="false" ma:fieldId="{5cf76f15-5ced-4ddc-b409-7134ff3c332f}" ma:taxonomyMulti="true" ma:sspId="8df2ae63-25a9-46ff-85f5-5d532684ba1a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8" nillable="true" ma:displayName="MediaLengthInSeconds" ma:hidden="true" ma:internalName="MediaLengthInSeconds" ma:readOnly="true">
      <xsd:simpleType>
        <xsd:restriction base="dms:Unknown"/>
      </xsd:simpleType>
    </xsd:element>
    <xsd:element name="MediaServiceDateTaken" ma:index="19" nillable="true" ma:displayName="MediaServiceDateTaken" ma:hidden="true" ma:indexed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a0e709f-fbca-436e-aebb-b92391a44ea8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00e916cf-b663-4616-a7d8-5856d65c19d5}" ma:internalName="TaxCatchAll" ma:showField="CatchAllData" ma:web="8a0e709f-fbca-436e-aebb-b92391a44ea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ú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920D83C5-D83D-4D76-82E5-054D56E10744}"/>
</file>

<file path=customXml/itemProps2.xml><?xml version="1.0" encoding="utf-8"?>
<ds:datastoreItem xmlns:ds="http://schemas.openxmlformats.org/officeDocument/2006/customXml" ds:itemID="{F6D5FC4A-771D-4B37-BD46-A2E5B5D51B25}"/>
</file>