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7"/>
  </p:notesMasterIdLst>
  <p:sldIdLst>
    <p:sldId id="256" r:id="rId5"/>
    <p:sldId id="257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340">
          <p15:clr>
            <a:srgbClr val="9AA0A6"/>
          </p15:clr>
        </p15:guide>
        <p15:guide id="4" orient="horz" pos="340">
          <p15:clr>
            <a:srgbClr val="9AA0A6"/>
          </p15:clr>
        </p15:guide>
        <p15:guide id="5" pos="5420">
          <p15:clr>
            <a:srgbClr val="9AA0A6"/>
          </p15:clr>
        </p15:guide>
        <p15:guide id="6" orient="horz" pos="2900">
          <p15:clr>
            <a:srgbClr val="9AA0A6"/>
          </p15:clr>
        </p15:guide>
        <p15:guide id="7" orient="horz" pos="567">
          <p15:clr>
            <a:srgbClr val="9AA0A6"/>
          </p15:clr>
        </p15:guide>
        <p15:guide id="8" pos="3742">
          <p15:clr>
            <a:srgbClr val="9AA0A6"/>
          </p15:clr>
        </p15:guide>
        <p15:guide id="9" pos="3685">
          <p15:clr>
            <a:srgbClr val="9AA0A6"/>
          </p15:clr>
        </p15:guide>
        <p15:guide id="10" pos="3798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300D4-FE25-FDB5-E16F-2E53DE15105F}" v="129" dt="2024-04-11T17:59:06.213"/>
    <p1510:client id="{55FB0A5C-A061-DC9A-E87B-E12546B9DF10}" v="57" dt="2024-04-09T18:02:23.872"/>
  </p1510:revLst>
</p1510:revInfo>
</file>

<file path=ppt/tableStyles.xml><?xml version="1.0" encoding="utf-8"?>
<a:tblStyleLst xmlns:a="http://schemas.openxmlformats.org/drawingml/2006/main" def="{C1628E27-8163-4DBC-BBD2-C78FFBE0AE33}">
  <a:tblStyle styleId="{C1628E27-8163-4DBC-BBD2-C78FFBE0AE33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2" d="100"/>
          <a:sy n="142" d="100"/>
        </p:scale>
        <p:origin x="714" y="126"/>
      </p:cViewPr>
      <p:guideLst>
        <p:guide orient="horz" pos="1620"/>
        <p:guide pos="2880"/>
        <p:guide pos="340"/>
        <p:guide orient="horz" pos="340"/>
        <p:guide pos="5420"/>
        <p:guide orient="horz" pos="2900"/>
        <p:guide orient="horz" pos="567"/>
        <p:guide pos="3742"/>
        <p:guide pos="3685"/>
        <p:guide pos="379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6253cb7cab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6253cb7cab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5c66b42c0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5c66b42c0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cursospm3.com.br/blog/matriz-rice-priorizacao-de-backlog-como-aplicar/#:~:text=O%20que%20%C3%A9%20Matriz%20RICE,de%20SaaS%20para%20priorizar%20atividades." TargetMode="External"/><Relationship Id="rId4" Type="http://schemas.openxmlformats.org/officeDocument/2006/relationships/hyperlink" Target="https://miro.com/pt/modelos/rice-priorizacao/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3"/>
          <p:cNvSpPr txBox="1"/>
          <p:nvPr/>
        </p:nvSpPr>
        <p:spPr>
          <a:xfrm>
            <a:off x="540000" y="248773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RICE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Orientações sobre a ferramenta</a:t>
            </a:r>
            <a:endParaRPr sz="12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540000" y="1454875"/>
            <a:ext cx="5145300" cy="14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É uma ferramenta que auxilia na avaliação e priorização de ideias novas. </a:t>
            </a:r>
            <a:r>
              <a:rPr lang="pt-BR" sz="1000" b="1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RICE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 significa alcance (</a:t>
            </a:r>
            <a:r>
              <a:rPr lang="pt-BR" sz="1000" b="1" err="1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Reach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), impacto (</a:t>
            </a:r>
            <a:r>
              <a:rPr lang="pt-BR" sz="1000" b="1" err="1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Impact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), confiança (</a:t>
            </a:r>
            <a:r>
              <a:rPr lang="pt-BR" sz="1000" b="1" err="1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Confidence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) e esforço (</a:t>
            </a:r>
            <a:r>
              <a:rPr lang="pt-BR" sz="1000" b="1" err="1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Effort</a:t>
            </a:r>
            <a:r>
              <a:rPr lang="pt-BR" sz="1000">
                <a:solidFill>
                  <a:schemeClr val="dk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). O framework RICE permite que o time considere cuidadosamente cada projeto em potencial para avaliar sua viabilidade antes de partir para a tomada de decisão.</a:t>
            </a:r>
            <a:endParaRPr lang="pt-BR" sz="1000">
              <a:solidFill>
                <a:schemeClr val="dk1"/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5898709" y="897454"/>
            <a:ext cx="2574000" cy="28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rgbClr val="2D348A"/>
                </a:solidFill>
                <a:latin typeface="Montserrat"/>
                <a:ea typeface="Montserrat"/>
                <a:cs typeface="Montserrat"/>
                <a:sym typeface="Montserrat"/>
              </a:rPr>
              <a:t>Trilha do Planejamento</a:t>
            </a:r>
            <a:endParaRPr sz="1200" b="1">
              <a:solidFill>
                <a:srgbClr val="2D348A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355718" y="1503782"/>
            <a:ext cx="777497" cy="252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algn="ctr"/>
            <a:r>
              <a:rPr lang="pt-BR" sz="900">
                <a:solidFill>
                  <a:schemeClr val="dk1"/>
                </a:solidFill>
                <a:latin typeface="Montserrat"/>
                <a:sym typeface="Montserrat"/>
              </a:rPr>
              <a:t>Escolher desafio </a:t>
            </a:r>
            <a:endParaRPr lang="pt-BR" sz="900">
              <a:solidFill>
                <a:schemeClr val="dk1"/>
              </a:solidFill>
              <a:latin typeface="Montserrat"/>
            </a:endParaRPr>
          </a:p>
        </p:txBody>
      </p:sp>
      <p:sp>
        <p:nvSpPr>
          <p:cNvPr id="69" name="Google Shape;69;p13"/>
          <p:cNvSpPr/>
          <p:nvPr/>
        </p:nvSpPr>
        <p:spPr>
          <a:xfrm>
            <a:off x="540002" y="991065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540000" y="2923975"/>
            <a:ext cx="5145300" cy="20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0" bIns="91425" anchor="t" anchorCtr="0">
            <a:noAutofit/>
          </a:bodyPr>
          <a:lstStyle/>
          <a:p>
            <a:pPr marL="165100">
              <a:buClr>
                <a:schemeClr val="dk1"/>
              </a:buClr>
              <a:buSzPts val="1000"/>
            </a:pPr>
            <a:r>
              <a:rPr lang="pt-BR" sz="1000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A estrutura funciona a partir de um </a:t>
            </a:r>
            <a:r>
              <a:rPr lang="pt-BR" sz="1000" b="1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modelo de pontuação </a:t>
            </a:r>
            <a:r>
              <a:rPr lang="pt-BR" sz="1000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que correlaciona todos os elementos da matriz citados anteriormente. O objetivo é que o time atribua uma </a:t>
            </a:r>
            <a:r>
              <a:rPr lang="pt-BR" sz="1000" b="1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pontuação para cada elemento</a:t>
            </a:r>
            <a:r>
              <a:rPr lang="pt-BR" sz="1000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, considerando cada uma das tarefas (ou ideias novas). Dito isso, basta o time fazer um cálculo simples para descobrir a pontuação total da tarefa: </a:t>
            </a:r>
            <a:endParaRPr lang="pt-BR" sz="1000" b="1">
              <a:solidFill>
                <a:schemeClr val="tx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</a:endParaRPr>
          </a:p>
          <a:p>
            <a:pPr marL="165100">
              <a:buSzPts val="1000"/>
            </a:pPr>
            <a:endParaRPr lang="pt-BR" sz="1000" b="1">
              <a:solidFill>
                <a:schemeClr val="tx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</a:endParaRPr>
          </a:p>
          <a:p>
            <a:pPr marL="165100">
              <a:buSzPts val="1000"/>
            </a:pPr>
            <a:r>
              <a:rPr lang="pt-BR" sz="1000" b="1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(Alcance x Impacto x Confiança)/Esforço = Pontuação RICE da tarefa</a:t>
            </a:r>
          </a:p>
          <a:p>
            <a:pPr marL="165100">
              <a:buSzPts val="1000"/>
            </a:pPr>
            <a:endParaRPr lang="pt-BR" sz="1000" b="1">
              <a:solidFill>
                <a:schemeClr val="tx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</a:endParaRPr>
          </a:p>
          <a:p>
            <a:pPr marL="165100">
              <a:buSzPts val="1000"/>
            </a:pPr>
            <a:r>
              <a:rPr lang="pt-BR" sz="1000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Depois de ter feito esse cálculo para cada uma das atividades, o time consegue identificar quais tiveram a maior e a menor pontuação, podendo </a:t>
            </a:r>
            <a:r>
              <a:rPr lang="pt-BR" sz="1000" b="1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priorizá-las de acordo com esse resultado</a:t>
            </a:r>
            <a:r>
              <a:rPr lang="pt-BR" sz="1000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</a:rPr>
              <a:t>.</a:t>
            </a:r>
          </a:p>
          <a:p>
            <a:pPr marL="165100">
              <a:buSzPts val="1000"/>
            </a:pPr>
            <a:endParaRPr lang="pt-BR" sz="900" b="1">
              <a:solidFill>
                <a:schemeClr val="tx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</a:endParaRPr>
          </a:p>
          <a:p>
            <a:pPr marL="165100">
              <a:buSzPts val="1000"/>
            </a:pPr>
            <a:r>
              <a:rPr lang="pt-BR" sz="900" b="1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</a:rPr>
              <a:t>Fonte: </a:t>
            </a:r>
            <a:r>
              <a:rPr lang="pt-BR" sz="900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</a:rPr>
              <a:t>adaptado de</a:t>
            </a:r>
            <a:r>
              <a:rPr lang="pt-BR" sz="900" b="1">
                <a:solidFill>
                  <a:schemeClr val="tx1"/>
                </a:solidFill>
                <a:highlight>
                  <a:srgbClr val="FFFFFF"/>
                </a:highlight>
                <a:latin typeface="Montserrat"/>
                <a:ea typeface="Montserrat"/>
              </a:rPr>
              <a:t> </a:t>
            </a:r>
            <a:r>
              <a:rPr lang="pt-BR" sz="900">
                <a:highlight>
                  <a:srgbClr val="FFFFFF"/>
                </a:highlight>
                <a:ea typeface="Montserrat"/>
                <a:hlinkClick r:id="rId4"/>
              </a:rPr>
              <a:t>MIRO</a:t>
            </a:r>
            <a:r>
              <a:rPr lang="pt-BR" sz="900">
                <a:highlight>
                  <a:srgbClr val="FFFFFF"/>
                </a:highlight>
                <a:ea typeface="Montserrat"/>
              </a:rPr>
              <a:t> e </a:t>
            </a:r>
            <a:r>
              <a:rPr lang="pt-BR" sz="900">
                <a:highlight>
                  <a:srgbClr val="FFFFFF"/>
                </a:highlight>
                <a:ea typeface="Montserrat"/>
                <a:hlinkClick r:id="rId5"/>
              </a:rPr>
              <a:t>PM3</a:t>
            </a:r>
            <a:endParaRPr lang="pt-BR" sz="900">
              <a:highlight>
                <a:srgbClr val="FFFFFF"/>
              </a:highlight>
              <a:ea typeface="Montserrat"/>
            </a:endParaRPr>
          </a:p>
          <a:p>
            <a:pPr marL="165100">
              <a:buSzPts val="1000"/>
            </a:pPr>
            <a:endParaRPr lang="pt-BR" sz="1000">
              <a:solidFill>
                <a:schemeClr val="tx1"/>
              </a:solidFill>
              <a:highlight>
                <a:srgbClr val="FFFFFF"/>
              </a:highlight>
              <a:latin typeface="Montserrat"/>
              <a:ea typeface="Montserrat"/>
            </a:endParaRPr>
          </a:p>
          <a:p>
            <a:pPr marL="165100">
              <a:buSzPts val="1000"/>
            </a:pPr>
            <a:endParaRPr lang="pt-BR" sz="1000" b="1">
              <a:solidFill>
                <a:schemeClr val="tx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</a:endParaRPr>
          </a:p>
          <a:p>
            <a:pPr marL="393700" indent="-228600">
              <a:buSzPts val="1000"/>
              <a:buAutoNum type="arabicPeriod"/>
            </a:pPr>
            <a:endParaRPr lang="pt-BR" sz="1000">
              <a:solidFill>
                <a:schemeClr val="tx1"/>
              </a:solidFill>
              <a:highlight>
                <a:srgbClr val="FFFFFF"/>
              </a:highlight>
              <a:latin typeface="Montserrat"/>
              <a:ea typeface="Montserrat"/>
              <a:cs typeface="Montserrat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080000" y="1077625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 que é?</a:t>
            </a:r>
            <a:endParaRPr sz="1200"/>
          </a:p>
        </p:txBody>
      </p:sp>
      <p:sp>
        <p:nvSpPr>
          <p:cNvPr id="72" name="Google Shape;72;p13"/>
          <p:cNvSpPr txBox="1"/>
          <p:nvPr/>
        </p:nvSpPr>
        <p:spPr>
          <a:xfrm>
            <a:off x="1080000" y="2447300"/>
            <a:ext cx="1611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Passo a passo</a:t>
            </a:r>
            <a:endParaRPr sz="1200"/>
          </a:p>
        </p:txBody>
      </p:sp>
      <p:sp>
        <p:nvSpPr>
          <p:cNvPr id="77" name="Google Shape;77;p13"/>
          <p:cNvSpPr/>
          <p:nvPr/>
        </p:nvSpPr>
        <p:spPr>
          <a:xfrm>
            <a:off x="6030000" y="2027800"/>
            <a:ext cx="2581878" cy="3051507"/>
          </a:xfrm>
          <a:prstGeom prst="roundRect">
            <a:avLst>
              <a:gd name="adj" fmla="val 6262"/>
            </a:avLst>
          </a:prstGeom>
          <a:solidFill>
            <a:srgbClr val="2D348A"/>
          </a:solidFill>
          <a:ln>
            <a:noFill/>
          </a:ln>
        </p:spPr>
        <p:txBody>
          <a:bodyPr spcFirstLastPara="1" wrap="square" lIns="720000" tIns="91425" rIns="108000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Objetivo:</a:t>
            </a:r>
            <a:endParaRPr>
              <a:solidFill>
                <a:schemeClr val="lt1"/>
              </a:solidFill>
            </a:endParaRPr>
          </a:p>
          <a:p>
            <a:r>
              <a:rPr lang="pt-BR" sz="900">
                <a:solidFill>
                  <a:schemeClr val="lt1"/>
                </a:solidFill>
                <a:latin typeface="Open Sans"/>
                <a:ea typeface="Open Sans"/>
                <a:cs typeface="Open Sans"/>
              </a:rPr>
              <a:t>Ajudar a atribuir uma pontuação a cada atividade envolvida em um projeto para definir as prioridades, sendo que as decisões devem ser feitas com base nos quatro elementos já citados.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2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Dicas:</a:t>
            </a:r>
            <a:endParaRPr sz="1200" b="1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>
              <a:buClr>
                <a:schemeClr val="dk1"/>
              </a:buClr>
              <a:buSzPts val="1600"/>
            </a:pPr>
            <a:r>
              <a:rPr lang="pt-BR" sz="900">
                <a:solidFill>
                  <a:schemeClr val="lt1"/>
                </a:solidFill>
                <a:latin typeface="Open Sans"/>
                <a:ea typeface="Open Sans"/>
                <a:cs typeface="Open Sans"/>
              </a:rPr>
              <a:t>A ferramenta de lousa Miro pode ser utilizada na criação e compartilhamento do seu próprio template de priorização RICE, facilitando desse modo a execução do processo da matriz. </a:t>
            </a:r>
          </a:p>
        </p:txBody>
      </p:sp>
      <p:sp>
        <p:nvSpPr>
          <p:cNvPr id="78" name="Google Shape;78;p13"/>
          <p:cNvSpPr/>
          <p:nvPr/>
        </p:nvSpPr>
        <p:spPr>
          <a:xfrm>
            <a:off x="540002" y="2357290"/>
            <a:ext cx="540000" cy="540000"/>
          </a:xfrm>
          <a:prstGeom prst="ellipse">
            <a:avLst/>
          </a:prstGeom>
          <a:solidFill>
            <a:srgbClr val="2D348A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9" name="Google Shape;7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75002" y="1126065"/>
            <a:ext cx="270000" cy="27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674988" y="2498088"/>
            <a:ext cx="270000" cy="258429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3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313184" y="3576962"/>
            <a:ext cx="339623" cy="36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290240" y="2269683"/>
            <a:ext cx="360000" cy="3600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3" name="Google Shape;59;p13" hidden="1">
            <a:extLst>
              <a:ext uri="{FF2B5EF4-FFF2-40B4-BE49-F238E27FC236}">
                <a16:creationId xmlns:a16="http://schemas.microsoft.com/office/drawing/2014/main" id="{76ACC1F3-9E4B-5348-E829-EF5AFCFCDE84}"/>
              </a:ext>
            </a:extLst>
          </p:cNvPr>
          <p:cNvCxnSpPr/>
          <p:nvPr/>
        </p:nvCxnSpPr>
        <p:spPr>
          <a:xfrm>
            <a:off x="6496864" y="1443961"/>
            <a:ext cx="198000" cy="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" name="Google Shape;63;p13">
            <a:extLst>
              <a:ext uri="{FF2B5EF4-FFF2-40B4-BE49-F238E27FC236}">
                <a16:creationId xmlns:a16="http://schemas.microsoft.com/office/drawing/2014/main" id="{0D5DFF2D-1E0D-3C28-7403-6AC4A90AF68C}"/>
              </a:ext>
            </a:extLst>
          </p:cNvPr>
          <p:cNvCxnSpPr>
            <a:cxnSpLocks/>
          </p:cNvCxnSpPr>
          <p:nvPr/>
        </p:nvCxnSpPr>
        <p:spPr>
          <a:xfrm flipV="1">
            <a:off x="6330071" y="1327041"/>
            <a:ext cx="1033625" cy="8624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6" name="Google Shape;66;p13">
            <a:extLst>
              <a:ext uri="{FF2B5EF4-FFF2-40B4-BE49-F238E27FC236}">
                <a16:creationId xmlns:a16="http://schemas.microsoft.com/office/drawing/2014/main" id="{85FE4F1A-2D72-6B2C-0E0F-7BAC18C9C099}"/>
              </a:ext>
            </a:extLst>
          </p:cNvPr>
          <p:cNvCxnSpPr/>
          <p:nvPr/>
        </p:nvCxnSpPr>
        <p:spPr>
          <a:xfrm>
            <a:off x="7407299" y="1329003"/>
            <a:ext cx="244637" cy="5923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7" name="Google Shape;67;p13">
            <a:extLst>
              <a:ext uri="{FF2B5EF4-FFF2-40B4-BE49-F238E27FC236}">
                <a16:creationId xmlns:a16="http://schemas.microsoft.com/office/drawing/2014/main" id="{455EC962-590A-3669-FAFC-A58CAD522AC0}"/>
              </a:ext>
            </a:extLst>
          </p:cNvPr>
          <p:cNvCxnSpPr/>
          <p:nvPr/>
        </p:nvCxnSpPr>
        <p:spPr>
          <a:xfrm rot="10800000" flipH="1">
            <a:off x="7835480" y="1319465"/>
            <a:ext cx="198300" cy="1800"/>
          </a:xfrm>
          <a:prstGeom prst="straightConnector1">
            <a:avLst/>
          </a:prstGeom>
          <a:noFill/>
          <a:ln w="9525" cap="flat" cmpd="sng">
            <a:solidFill>
              <a:srgbClr val="2D348A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9" name="Google Shape;74;p13">
            <a:extLst>
              <a:ext uri="{FF2B5EF4-FFF2-40B4-BE49-F238E27FC236}">
                <a16:creationId xmlns:a16="http://schemas.microsoft.com/office/drawing/2014/main" id="{991AED4F-F4B1-3142-5EE7-C8F5DD7D4AEA}"/>
              </a:ext>
            </a:extLst>
          </p:cNvPr>
          <p:cNvSpPr/>
          <p:nvPr/>
        </p:nvSpPr>
        <p:spPr>
          <a:xfrm>
            <a:off x="7286466" y="1248393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76;p13">
            <a:extLst>
              <a:ext uri="{FF2B5EF4-FFF2-40B4-BE49-F238E27FC236}">
                <a16:creationId xmlns:a16="http://schemas.microsoft.com/office/drawing/2014/main" id="{C95AE6D9-EAF6-FF8E-E307-9CDDF7D2F2C1}"/>
              </a:ext>
            </a:extLst>
          </p:cNvPr>
          <p:cNvSpPr/>
          <p:nvPr/>
        </p:nvSpPr>
        <p:spPr>
          <a:xfrm>
            <a:off x="8030222" y="1248393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73;p13">
            <a:extLst>
              <a:ext uri="{FF2B5EF4-FFF2-40B4-BE49-F238E27FC236}">
                <a16:creationId xmlns:a16="http://schemas.microsoft.com/office/drawing/2014/main" id="{4C2C5FC4-CF7F-90E4-9CAA-8F9C969838FA}"/>
              </a:ext>
            </a:extLst>
          </p:cNvPr>
          <p:cNvSpPr/>
          <p:nvPr/>
        </p:nvSpPr>
        <p:spPr>
          <a:xfrm>
            <a:off x="6967172" y="1248393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60;p13">
            <a:extLst>
              <a:ext uri="{FF2B5EF4-FFF2-40B4-BE49-F238E27FC236}">
                <a16:creationId xmlns:a16="http://schemas.microsoft.com/office/drawing/2014/main" id="{374C8D10-61E0-4850-4052-3B73121471C0}"/>
              </a:ext>
            </a:extLst>
          </p:cNvPr>
          <p:cNvSpPr/>
          <p:nvPr/>
        </p:nvSpPr>
        <p:spPr>
          <a:xfrm>
            <a:off x="6570018" y="1181172"/>
            <a:ext cx="246600" cy="2472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Google Shape;58;p13">
            <a:extLst>
              <a:ext uri="{FF2B5EF4-FFF2-40B4-BE49-F238E27FC236}">
                <a16:creationId xmlns:a16="http://schemas.microsoft.com/office/drawing/2014/main" id="{240716A0-BB35-9ACF-748D-51F99E59FACE}"/>
              </a:ext>
            </a:extLst>
          </p:cNvPr>
          <p:cNvSpPr/>
          <p:nvPr/>
        </p:nvSpPr>
        <p:spPr>
          <a:xfrm>
            <a:off x="6283357" y="1263839"/>
            <a:ext cx="144000" cy="144000"/>
          </a:xfrm>
          <a:prstGeom prst="ellipse">
            <a:avLst/>
          </a:prstGeom>
          <a:solidFill>
            <a:srgbClr val="CCCCCC"/>
          </a:soli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60;p13">
            <a:extLst>
              <a:ext uri="{FF2B5EF4-FFF2-40B4-BE49-F238E27FC236}">
                <a16:creationId xmlns:a16="http://schemas.microsoft.com/office/drawing/2014/main" id="{8556A863-93F8-0936-DB94-2EFFFBC65840}"/>
              </a:ext>
            </a:extLst>
          </p:cNvPr>
          <p:cNvSpPr/>
          <p:nvPr/>
        </p:nvSpPr>
        <p:spPr>
          <a:xfrm>
            <a:off x="7589450" y="1181171"/>
            <a:ext cx="246600" cy="247200"/>
          </a:xfrm>
          <a:prstGeom prst="ellipse">
            <a:avLst/>
          </a:prstGeom>
          <a:gradFill>
            <a:gsLst>
              <a:gs pos="0">
                <a:srgbClr val="CBD964"/>
              </a:gs>
              <a:gs pos="100000">
                <a:srgbClr val="52C1B9"/>
              </a:gs>
            </a:gsLst>
            <a:lin ang="0" scaled="0"/>
          </a:gradFill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68;p13">
            <a:extLst>
              <a:ext uri="{FF2B5EF4-FFF2-40B4-BE49-F238E27FC236}">
                <a16:creationId xmlns:a16="http://schemas.microsoft.com/office/drawing/2014/main" id="{68A2AC2A-F6B0-E103-E381-7798356A8895}"/>
              </a:ext>
            </a:extLst>
          </p:cNvPr>
          <p:cNvSpPr txBox="1"/>
          <p:nvPr/>
        </p:nvSpPr>
        <p:spPr>
          <a:xfrm>
            <a:off x="7290198" y="1503781"/>
            <a:ext cx="877894" cy="407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36775" tIns="136775" rIns="136775" bIns="136775" anchor="ctr" anchorCtr="0">
            <a:noAutofit/>
          </a:bodyPr>
          <a:lstStyle/>
          <a:p>
            <a:pPr algn="ctr"/>
            <a:r>
              <a:rPr lang="pt-BR" sz="900">
                <a:solidFill>
                  <a:schemeClr val="dk1"/>
                </a:solidFill>
                <a:latin typeface="Montserrat"/>
                <a:sym typeface="Montserrat"/>
              </a:rPr>
              <a:t>Decidir por contratar </a:t>
            </a:r>
            <a:endParaRPr lang="pt-BR" sz="900">
              <a:solidFill>
                <a:schemeClr val="dk1"/>
              </a:solidFill>
              <a:latin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77075" y="252000"/>
            <a:ext cx="1726934" cy="28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4"/>
          <p:cNvSpPr/>
          <p:nvPr/>
        </p:nvSpPr>
        <p:spPr>
          <a:xfrm>
            <a:off x="0" y="241054"/>
            <a:ext cx="269997" cy="597832"/>
          </a:xfrm>
          <a:custGeom>
            <a:avLst/>
            <a:gdLst/>
            <a:ahLst/>
            <a:cxnLst/>
            <a:rect l="l" t="t" r="r" b="b"/>
            <a:pathLst>
              <a:path w="19372" h="42863" extrusionOk="0">
                <a:moveTo>
                  <a:pt x="0" y="1"/>
                </a:moveTo>
                <a:lnTo>
                  <a:pt x="0" y="42863"/>
                </a:lnTo>
                <a:lnTo>
                  <a:pt x="17050" y="25087"/>
                </a:lnTo>
                <a:cubicBezTo>
                  <a:pt x="19372" y="22682"/>
                  <a:pt x="19300" y="18789"/>
                  <a:pt x="16907" y="16455"/>
                </a:cubicBezTo>
                <a:lnTo>
                  <a:pt x="0" y="1"/>
                </a:lnTo>
                <a:close/>
              </a:path>
            </a:pathLst>
          </a:custGeom>
          <a:solidFill>
            <a:srgbClr val="2D348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4"/>
          <p:cNvSpPr txBox="1"/>
          <p:nvPr/>
        </p:nvSpPr>
        <p:spPr>
          <a:xfrm>
            <a:off x="540000" y="241050"/>
            <a:ext cx="8064000" cy="59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 b="1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MATRIZ RICE</a:t>
            </a:r>
            <a:endParaRPr sz="1800" b="1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rgbClr val="2D348A"/>
                </a:solidFill>
                <a:latin typeface="Open Sans"/>
                <a:ea typeface="Open Sans"/>
                <a:cs typeface="Open Sans"/>
                <a:sym typeface="Open Sans"/>
              </a:rPr>
              <a:t>Etapas da ferramenta</a:t>
            </a:r>
            <a:endParaRPr sz="1800">
              <a:solidFill>
                <a:srgbClr val="2D348A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graphicFrame>
        <p:nvGraphicFramePr>
          <p:cNvPr id="2" name="Tabela 2">
            <a:extLst>
              <a:ext uri="{FF2B5EF4-FFF2-40B4-BE49-F238E27FC236}">
                <a16:creationId xmlns:a16="http://schemas.microsoft.com/office/drawing/2014/main" id="{BC79E732-6D61-2202-C264-656D9A32E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864477"/>
              </p:ext>
            </p:extLst>
          </p:nvPr>
        </p:nvGraphicFramePr>
        <p:xfrm>
          <a:off x="794524" y="1226634"/>
          <a:ext cx="7448460" cy="3415085"/>
        </p:xfrm>
        <a:graphic>
          <a:graphicData uri="http://schemas.openxmlformats.org/drawingml/2006/table">
            <a:tbl>
              <a:tblPr firstRow="1" bandRow="1">
                <a:tableStyleId>{C1628E27-8163-4DBC-BBD2-C78FFBE0AE33}</a:tableStyleId>
              </a:tblPr>
              <a:tblGrid>
                <a:gridCol w="1241410">
                  <a:extLst>
                    <a:ext uri="{9D8B030D-6E8A-4147-A177-3AD203B41FA5}">
                      <a16:colId xmlns:a16="http://schemas.microsoft.com/office/drawing/2014/main" val="4076328627"/>
                    </a:ext>
                  </a:extLst>
                </a:gridCol>
                <a:gridCol w="1241410">
                  <a:extLst>
                    <a:ext uri="{9D8B030D-6E8A-4147-A177-3AD203B41FA5}">
                      <a16:colId xmlns:a16="http://schemas.microsoft.com/office/drawing/2014/main" val="493471101"/>
                    </a:ext>
                  </a:extLst>
                </a:gridCol>
                <a:gridCol w="1241410">
                  <a:extLst>
                    <a:ext uri="{9D8B030D-6E8A-4147-A177-3AD203B41FA5}">
                      <a16:colId xmlns:a16="http://schemas.microsoft.com/office/drawing/2014/main" val="2299586868"/>
                    </a:ext>
                  </a:extLst>
                </a:gridCol>
                <a:gridCol w="1241410">
                  <a:extLst>
                    <a:ext uri="{9D8B030D-6E8A-4147-A177-3AD203B41FA5}">
                      <a16:colId xmlns:a16="http://schemas.microsoft.com/office/drawing/2014/main" val="2946295217"/>
                    </a:ext>
                  </a:extLst>
                </a:gridCol>
                <a:gridCol w="1241410">
                  <a:extLst>
                    <a:ext uri="{9D8B030D-6E8A-4147-A177-3AD203B41FA5}">
                      <a16:colId xmlns:a16="http://schemas.microsoft.com/office/drawing/2014/main" val="2465935442"/>
                    </a:ext>
                  </a:extLst>
                </a:gridCol>
                <a:gridCol w="1241410">
                  <a:extLst>
                    <a:ext uri="{9D8B030D-6E8A-4147-A177-3AD203B41FA5}">
                      <a16:colId xmlns:a16="http://schemas.microsoft.com/office/drawing/2014/main" val="450428526"/>
                    </a:ext>
                  </a:extLst>
                </a:gridCol>
              </a:tblGrid>
              <a:tr h="597641"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Projetos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Alcance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Impacto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Confiança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Esforço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Total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7004314"/>
                  </a:ext>
                </a:extLst>
              </a:tr>
              <a:tr h="939148"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Projeto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0173363"/>
                  </a:ext>
                </a:extLst>
              </a:tr>
              <a:tr h="939148"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Projeto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447593"/>
                  </a:ext>
                </a:extLst>
              </a:tr>
              <a:tr h="939148">
                <a:tc>
                  <a:txBody>
                    <a:bodyPr/>
                    <a:lstStyle/>
                    <a:p>
                      <a:r>
                        <a:rPr lang="pt-BR" sz="1100">
                          <a:latin typeface="Montserrat SemiBold"/>
                        </a:rPr>
                        <a:t>Projeto 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398029"/>
                  </a:ext>
                </a:extLst>
              </a:tr>
            </a:tbl>
          </a:graphicData>
        </a:graphic>
      </p:graphicFrame>
      <p:pic>
        <p:nvPicPr>
          <p:cNvPr id="3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5915457F-81FA-0B88-48B0-40B8541352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325" y="1889458"/>
            <a:ext cx="815643" cy="815643"/>
          </a:xfrm>
          <a:prstGeom prst="rect">
            <a:avLst/>
          </a:prstGeom>
        </p:spPr>
      </p:pic>
      <p:pic>
        <p:nvPicPr>
          <p:cNvPr id="4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6437AB8F-1227-4A0F-EE7B-9643CDADB7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3562" y="1889458"/>
            <a:ext cx="815643" cy="815643"/>
          </a:xfrm>
          <a:prstGeom prst="rect">
            <a:avLst/>
          </a:prstGeom>
        </p:spPr>
      </p:pic>
      <p:pic>
        <p:nvPicPr>
          <p:cNvPr id="5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963C1698-EAFC-78AE-3B96-1B47320056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798" y="1889458"/>
            <a:ext cx="815643" cy="815643"/>
          </a:xfrm>
          <a:prstGeom prst="rect">
            <a:avLst/>
          </a:prstGeom>
        </p:spPr>
      </p:pic>
      <p:pic>
        <p:nvPicPr>
          <p:cNvPr id="6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B73BBEBD-50A4-D5CD-1120-21752C8780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2674" y="1889458"/>
            <a:ext cx="815643" cy="815643"/>
          </a:xfrm>
          <a:prstGeom prst="rect">
            <a:avLst/>
          </a:prstGeom>
        </p:spPr>
      </p:pic>
      <p:pic>
        <p:nvPicPr>
          <p:cNvPr id="7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E9608EF2-B5CE-F009-1CCF-B1E8D86EAD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325" y="2844465"/>
            <a:ext cx="815643" cy="815643"/>
          </a:xfrm>
          <a:prstGeom prst="rect">
            <a:avLst/>
          </a:prstGeom>
        </p:spPr>
      </p:pic>
      <p:pic>
        <p:nvPicPr>
          <p:cNvPr id="8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0F4F4552-3B72-6E2B-E848-FB2C35153F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3562" y="2844465"/>
            <a:ext cx="815643" cy="815643"/>
          </a:xfrm>
          <a:prstGeom prst="rect">
            <a:avLst/>
          </a:prstGeom>
        </p:spPr>
      </p:pic>
      <p:pic>
        <p:nvPicPr>
          <p:cNvPr id="9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45B569FC-C830-AEBB-4BEA-078CBE43F9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799" y="2844465"/>
            <a:ext cx="815643" cy="815643"/>
          </a:xfrm>
          <a:prstGeom prst="rect">
            <a:avLst/>
          </a:prstGeom>
        </p:spPr>
      </p:pic>
      <p:pic>
        <p:nvPicPr>
          <p:cNvPr id="10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52AAB87A-BE5C-CD28-F430-3A2AC4454C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2674" y="2844465"/>
            <a:ext cx="815643" cy="815643"/>
          </a:xfrm>
          <a:prstGeom prst="rect">
            <a:avLst/>
          </a:prstGeom>
        </p:spPr>
      </p:pic>
      <p:pic>
        <p:nvPicPr>
          <p:cNvPr id="11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48CF6603-4CD6-EF4F-12DB-963E09B858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20325" y="3761873"/>
            <a:ext cx="815643" cy="815643"/>
          </a:xfrm>
          <a:prstGeom prst="rect">
            <a:avLst/>
          </a:prstGeom>
        </p:spPr>
      </p:pic>
      <p:pic>
        <p:nvPicPr>
          <p:cNvPr id="12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F1D2A495-BDF6-B837-8AA2-6ED4D755AE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3562" y="3761873"/>
            <a:ext cx="815643" cy="815643"/>
          </a:xfrm>
          <a:prstGeom prst="rect">
            <a:avLst/>
          </a:prstGeom>
        </p:spPr>
      </p:pic>
      <p:pic>
        <p:nvPicPr>
          <p:cNvPr id="13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A243EA6F-028E-084D-C170-A65A1DCAEA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6799" y="3761873"/>
            <a:ext cx="815643" cy="815643"/>
          </a:xfrm>
          <a:prstGeom prst="rect">
            <a:avLst/>
          </a:prstGeom>
        </p:spPr>
      </p:pic>
      <p:pic>
        <p:nvPicPr>
          <p:cNvPr id="14" name="Imagem 3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A1408A13-71E6-B260-2CB8-471981CB17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2674" y="3761873"/>
            <a:ext cx="815643" cy="815643"/>
          </a:xfrm>
          <a:prstGeom prst="rect">
            <a:avLst/>
          </a:prstGeom>
        </p:spPr>
      </p:pic>
      <p:pic>
        <p:nvPicPr>
          <p:cNvPr id="17" name="Imagem 17">
            <a:extLst>
              <a:ext uri="{FF2B5EF4-FFF2-40B4-BE49-F238E27FC236}">
                <a16:creationId xmlns:a16="http://schemas.microsoft.com/office/drawing/2014/main" id="{7EF4333E-1822-4D2C-A066-D93E622FA2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00000">
            <a:off x="7170820" y="1854367"/>
            <a:ext cx="885825" cy="885825"/>
          </a:xfrm>
          <a:prstGeom prst="rect">
            <a:avLst/>
          </a:prstGeom>
        </p:spPr>
      </p:pic>
      <p:pic>
        <p:nvPicPr>
          <p:cNvPr id="18" name="Imagem 17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72C44796-EB39-FA04-3D82-3A1C0A4B4E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00000">
            <a:off x="7170819" y="2809374"/>
            <a:ext cx="885825" cy="885825"/>
          </a:xfrm>
          <a:prstGeom prst="rect">
            <a:avLst/>
          </a:prstGeom>
        </p:spPr>
      </p:pic>
      <p:pic>
        <p:nvPicPr>
          <p:cNvPr id="19" name="Imagem 17" descr="Tela de computador com fundo azul&#10;&#10;Descrição gerada automaticamente">
            <a:extLst>
              <a:ext uri="{FF2B5EF4-FFF2-40B4-BE49-F238E27FC236}">
                <a16:creationId xmlns:a16="http://schemas.microsoft.com/office/drawing/2014/main" id="{EADEC6A1-FD5A-0F39-9EB1-1C0595A7AD9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300000">
            <a:off x="7170819" y="3726782"/>
            <a:ext cx="885825" cy="8858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7C6ACFCC40B40A4FA3D63594ED820B1C" ma:contentTypeVersion="12" ma:contentTypeDescription="Crie um novo documento." ma:contentTypeScope="" ma:versionID="1e42e08e578fb7ebda5c01e340b72e15">
  <xsd:schema xmlns:xsd="http://www.w3.org/2001/XMLSchema" xmlns:xs="http://www.w3.org/2001/XMLSchema" xmlns:p="http://schemas.microsoft.com/office/2006/metadata/properties" xmlns:ns2="1d903061-9669-4741-bcf8-93c24065bba2" xmlns:ns3="8a0e709f-fbca-436e-aebb-b92391a44ea8" targetNamespace="http://schemas.microsoft.com/office/2006/metadata/properties" ma:root="true" ma:fieldsID="845d233755de35ff75ceb713fc0abc0e" ns2:_="" ns3:_="">
    <xsd:import namespace="1d903061-9669-4741-bcf8-93c24065bba2"/>
    <xsd:import namespace="8a0e709f-fbca-436e-aebb-b92391a44ea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903061-9669-4741-bcf8-93c24065bb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Marcações de imagem" ma:readOnly="false" ma:fieldId="{5cf76f15-5ced-4ddc-b409-7134ff3c332f}" ma:taxonomyMulti="true" ma:sspId="8df2ae63-25a9-46ff-85f5-5d532684ba1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0e709f-fbca-436e-aebb-b92391a44ea8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0e916cf-b663-4616-a7d8-5856d65c19d5}" ma:internalName="TaxCatchAll" ma:showField="CatchAllData" ma:web="8a0e709f-fbca-436e-aebb-b92391a44ea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a0e709f-fbca-436e-aebb-b92391a44ea8" xsi:nil="true"/>
    <lcf76f155ced4ddcb4097134ff3c332f xmlns="1d903061-9669-4741-bcf8-93c24065bba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F56AFD8-8752-43EA-80E0-5B0E63A268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673AFE8-171A-4AA0-8646-C1B3D39E598B}"/>
</file>

<file path=customXml/itemProps3.xml><?xml version="1.0" encoding="utf-8"?>
<ds:datastoreItem xmlns:ds="http://schemas.openxmlformats.org/officeDocument/2006/customXml" ds:itemID="{FEFEC9A7-1B9A-4C00-8187-3355144F0482}">
  <ds:schemaRefs>
    <ds:schemaRef ds:uri="098ae22d-a6bd-481e-86eb-28b0237a62fd"/>
    <ds:schemaRef ds:uri="b7de8c5f-2519-4ec1-ae93-daff44e72864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</Words>
  <Application>Microsoft Office PowerPoint</Application>
  <PresentationFormat>Apresentação na tela (16:9)</PresentationFormat>
  <Paragraphs>33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Montserrat</vt:lpstr>
      <vt:lpstr>Montserrat SemiBold</vt:lpstr>
      <vt:lpstr>Open Sans</vt:lpstr>
      <vt:lpstr>Simple Light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Carolina Beserra Pfeilsticker</dc:creator>
  <cp:lastModifiedBy>Carolina Beserra Pfeilsticker</cp:lastModifiedBy>
  <cp:revision>2</cp:revision>
  <dcterms:modified xsi:type="dcterms:W3CDTF">2024-05-03T16:57:45Z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0x0101007C6ACFCC40B40A4FA3D63594ED820B1C</vt:lpwstr>
  </property>
  <property fmtid="{D5CDD505-2E9C-101B-9397-08002B2CF9AE}" pid="3" name="MediaServiceImageTags">
    <vt:lpwstr/>
  </property>
</Properties>
</file>