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4"/>
  </p:sldMasterIdLst>
  <p:notesMasterIdLst>
    <p:notesMasterId r:id="rId7"/>
  </p:notesMasterIdLst>
  <p:sldIdLst>
    <p:sldId id="256" r:id="rId5"/>
    <p:sldId id="257" r:id="rId6"/>
  </p:sldIdLst>
  <p:sldSz cx="9144000" cy="5143500" type="screen16x9"/>
  <p:notesSz cx="6858000" cy="9144000"/>
  <p:embeddedFontLst>
    <p:embeddedFont>
      <p:font typeface="Montserrat" panose="00000500000000000000" pitchFamily="2" charset="0"/>
      <p:regular r:id="rId8"/>
      <p:bold r:id="rId9"/>
      <p:italic r:id="rId10"/>
      <p:boldItalic r:id="rId11"/>
    </p:embeddedFont>
    <p:embeddedFont>
      <p:font typeface="Open Sans" panose="020B0606030504020204" pitchFamily="34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340">
          <p15:clr>
            <a:srgbClr val="9AA0A6"/>
          </p15:clr>
        </p15:guide>
        <p15:guide id="4" orient="horz" pos="340">
          <p15:clr>
            <a:srgbClr val="9AA0A6"/>
          </p15:clr>
        </p15:guide>
        <p15:guide id="5" pos="5420">
          <p15:clr>
            <a:srgbClr val="9AA0A6"/>
          </p15:clr>
        </p15:guide>
        <p15:guide id="6" orient="horz" pos="2900">
          <p15:clr>
            <a:srgbClr val="9AA0A6"/>
          </p15:clr>
        </p15:guide>
        <p15:guide id="7" orient="horz" pos="567">
          <p15:clr>
            <a:srgbClr val="9AA0A6"/>
          </p15:clr>
        </p15:guide>
        <p15:guide id="8" pos="3742">
          <p15:clr>
            <a:srgbClr val="9AA0A6"/>
          </p15:clr>
        </p15:guide>
        <p15:guide id="9" pos="3685">
          <p15:clr>
            <a:srgbClr val="9AA0A6"/>
          </p15:clr>
        </p15:guide>
        <p15:guide id="10" pos="3798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A59"/>
    <a:srgbClr val="BCF7BE"/>
    <a:srgbClr val="F5F5F5"/>
    <a:srgbClr val="65C4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8D823C1-20F7-2E10-8E1E-4C3241615654}" v="13" dt="2024-05-03T18:28:10.9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2" d="100"/>
          <a:sy n="142" d="100"/>
        </p:scale>
        <p:origin x="714" y="126"/>
      </p:cViewPr>
      <p:guideLst>
        <p:guide orient="horz" pos="1620"/>
        <p:guide pos="2880"/>
        <p:guide pos="340"/>
        <p:guide orient="horz" pos="340"/>
        <p:guide pos="5420"/>
        <p:guide orient="horz" pos="2900"/>
        <p:guide orient="horz" pos="567"/>
        <p:guide pos="3742"/>
        <p:guide pos="3685"/>
        <p:guide pos="379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4.fntdata"/><Relationship Id="rId5" Type="http://schemas.openxmlformats.org/officeDocument/2006/relationships/slide" Target="slides/slide1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2.fntdata"/><Relationship Id="rId14" Type="http://schemas.openxmlformats.org/officeDocument/2006/relationships/font" Target="fonts/font7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3f6dc405e9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3f6dc405e9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15c66b42c0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15c66b42c0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77075" y="252000"/>
            <a:ext cx="1726934" cy="28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/>
          <p:nvPr/>
        </p:nvSpPr>
        <p:spPr>
          <a:xfrm>
            <a:off x="0" y="241054"/>
            <a:ext cx="269997" cy="597832"/>
          </a:xfrm>
          <a:custGeom>
            <a:avLst/>
            <a:gdLst/>
            <a:ahLst/>
            <a:cxnLst/>
            <a:rect l="l" t="t" r="r" b="b"/>
            <a:pathLst>
              <a:path w="19372" h="42863" extrusionOk="0">
                <a:moveTo>
                  <a:pt x="0" y="1"/>
                </a:moveTo>
                <a:lnTo>
                  <a:pt x="0" y="42863"/>
                </a:lnTo>
                <a:lnTo>
                  <a:pt x="17050" y="25087"/>
                </a:lnTo>
                <a:cubicBezTo>
                  <a:pt x="19372" y="22682"/>
                  <a:pt x="19300" y="18789"/>
                  <a:pt x="16907" y="16455"/>
                </a:cubicBezTo>
                <a:lnTo>
                  <a:pt x="0" y="1"/>
                </a:lnTo>
                <a:close/>
              </a:path>
            </a:pathLst>
          </a:custGeom>
          <a:solidFill>
            <a:srgbClr val="2D348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13"/>
          <p:cNvSpPr txBox="1"/>
          <p:nvPr/>
        </p:nvSpPr>
        <p:spPr>
          <a:xfrm>
            <a:off x="540000" y="241050"/>
            <a:ext cx="8064000" cy="59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91425" bIns="91425" anchor="ctr" anchorCtr="0">
            <a:noAutofit/>
          </a:bodyPr>
          <a:lstStyle/>
          <a:p>
            <a:r>
              <a:rPr lang="pt-BR" sz="1800" b="1">
                <a:solidFill>
                  <a:srgbClr val="2D348A"/>
                </a:solidFill>
                <a:latin typeface="Open Sans"/>
                <a:ea typeface="Open Sans"/>
                <a:cs typeface="Open Sans"/>
                <a:sym typeface="Open Sans"/>
              </a:rPr>
              <a:t>MATRIZ DE ESFORÇO X IMPACTO</a:t>
            </a:r>
            <a:endParaRPr sz="1800" b="1">
              <a:solidFill>
                <a:srgbClr val="2D348A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rgbClr val="2D348A"/>
                </a:solidFill>
                <a:latin typeface="Open Sans"/>
                <a:ea typeface="Open Sans"/>
                <a:cs typeface="Open Sans"/>
                <a:sym typeface="Open Sans"/>
              </a:rPr>
              <a:t>Orientações sobre a ferramenta</a:t>
            </a:r>
            <a:endParaRPr sz="1200">
              <a:solidFill>
                <a:srgbClr val="2D348A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539999" y="1494863"/>
            <a:ext cx="5160186" cy="5419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91425" anchor="t" anchorCtr="0">
            <a:noAutofit/>
          </a:bodyPr>
          <a:lstStyle/>
          <a:p>
            <a:pPr>
              <a:buClr>
                <a:schemeClr val="dk1"/>
              </a:buClr>
              <a:buSzPts val="1100"/>
            </a:pPr>
            <a:r>
              <a:rPr lang="pt-BR" sz="900">
                <a:solidFill>
                  <a:schemeClr val="dk1"/>
                </a:solidFill>
                <a:latin typeface="Montserrat"/>
                <a:ea typeface="Open Sans"/>
                <a:cs typeface="Open Sans"/>
                <a:sym typeface="Open Sans"/>
              </a:rPr>
              <a:t>É uma ferramenta que correlaciona os esforços, em termos de tempo e trabalho a serem despendidos para solucionar determinado desafio, considerando seu ineditismo e complexidade, com os impactos esperados a partir de sua resolução.</a:t>
            </a:r>
            <a:r>
              <a:rPr lang="pt-BR" sz="1000">
                <a:solidFill>
                  <a:schemeClr val="dk1"/>
                </a:solidFill>
                <a:latin typeface="Montserrat"/>
                <a:ea typeface="Open Sans"/>
                <a:cs typeface="Open Sans"/>
                <a:sym typeface="Open Sans"/>
              </a:rPr>
              <a:t> </a:t>
            </a:r>
            <a:endParaRPr lang="pt-BR" sz="1000">
              <a:solidFill>
                <a:schemeClr val="dk1"/>
              </a:solidFill>
              <a:latin typeface="Open Sans"/>
              <a:ea typeface="Open Sans"/>
              <a:cs typeface="Open Sa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6406924" y="1163441"/>
            <a:ext cx="144000" cy="144000"/>
          </a:xfrm>
          <a:prstGeom prst="ellipse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136775" tIns="136775" rIns="136775" bIns="1367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59" name="Google Shape;59;p13"/>
          <p:cNvCxnSpPr/>
          <p:nvPr/>
        </p:nvCxnSpPr>
        <p:spPr>
          <a:xfrm>
            <a:off x="6550924" y="1235441"/>
            <a:ext cx="198000" cy="0"/>
          </a:xfrm>
          <a:prstGeom prst="straightConnector1">
            <a:avLst/>
          </a:prstGeom>
          <a:noFill/>
          <a:ln w="9525" cap="flat" cmpd="sng">
            <a:solidFill>
              <a:srgbClr val="2D348A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1" name="Google Shape;61;p13"/>
          <p:cNvCxnSpPr>
            <a:cxnSpLocks/>
          </p:cNvCxnSpPr>
          <p:nvPr/>
        </p:nvCxnSpPr>
        <p:spPr>
          <a:xfrm flipH="1">
            <a:off x="6353776" y="1235267"/>
            <a:ext cx="544950" cy="0"/>
          </a:xfrm>
          <a:prstGeom prst="straightConnector1">
            <a:avLst/>
          </a:prstGeom>
          <a:noFill/>
          <a:ln w="9525" cap="flat" cmpd="sng">
            <a:solidFill>
              <a:srgbClr val="2D348A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3" name="Google Shape;63;p13"/>
          <p:cNvCxnSpPr>
            <a:cxnSpLocks/>
          </p:cNvCxnSpPr>
          <p:nvPr/>
        </p:nvCxnSpPr>
        <p:spPr>
          <a:xfrm flipV="1">
            <a:off x="6600376" y="1234366"/>
            <a:ext cx="940950" cy="900"/>
          </a:xfrm>
          <a:prstGeom prst="straightConnector1">
            <a:avLst/>
          </a:prstGeom>
          <a:noFill/>
          <a:ln w="9525" cap="flat" cmpd="sng">
            <a:solidFill>
              <a:srgbClr val="2D348A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5" name="Google Shape;65;p13"/>
          <p:cNvSpPr txBox="1"/>
          <p:nvPr/>
        </p:nvSpPr>
        <p:spPr>
          <a:xfrm>
            <a:off x="6030000" y="813957"/>
            <a:ext cx="2574000" cy="28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775" tIns="136775" rIns="136775" bIns="13677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1">
                <a:solidFill>
                  <a:srgbClr val="2D348A"/>
                </a:solidFill>
                <a:latin typeface="Montserrat"/>
                <a:ea typeface="Montserrat"/>
                <a:cs typeface="Montserrat"/>
                <a:sym typeface="Montserrat"/>
              </a:rPr>
              <a:t>Trilha do Planejamento</a:t>
            </a:r>
            <a:endParaRPr sz="1200" b="1">
              <a:solidFill>
                <a:srgbClr val="2D348A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cxnSp>
        <p:nvCxnSpPr>
          <p:cNvPr id="66" name="Google Shape;66;p13"/>
          <p:cNvCxnSpPr/>
          <p:nvPr/>
        </p:nvCxnSpPr>
        <p:spPr>
          <a:xfrm rot="10800000" flipH="1">
            <a:off x="7685324" y="1234529"/>
            <a:ext cx="198300" cy="1800"/>
          </a:xfrm>
          <a:prstGeom prst="straightConnector1">
            <a:avLst/>
          </a:prstGeom>
          <a:noFill/>
          <a:ln w="9525" cap="flat" cmpd="sng">
            <a:solidFill>
              <a:srgbClr val="2D348A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7" name="Google Shape;67;p13"/>
          <p:cNvCxnSpPr/>
          <p:nvPr/>
        </p:nvCxnSpPr>
        <p:spPr>
          <a:xfrm rot="10800000" flipH="1">
            <a:off x="8020832" y="1234513"/>
            <a:ext cx="198300" cy="1800"/>
          </a:xfrm>
          <a:prstGeom prst="straightConnector1">
            <a:avLst/>
          </a:prstGeom>
          <a:noFill/>
          <a:ln w="9525" cap="flat" cmpd="sng">
            <a:solidFill>
              <a:srgbClr val="2D348A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8" name="Google Shape;68;p13"/>
          <p:cNvSpPr txBox="1"/>
          <p:nvPr/>
        </p:nvSpPr>
        <p:spPr>
          <a:xfrm>
            <a:off x="6137084" y="1408322"/>
            <a:ext cx="1518900" cy="32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775" tIns="136775" rIns="136775" bIns="136775" anchor="ctr" anchorCtr="0">
            <a:noAutofit/>
          </a:bodyPr>
          <a:lstStyle/>
          <a:p>
            <a:pPr algn="ctr"/>
            <a:r>
              <a:rPr lang="pt-BR" sz="900" b="1">
                <a:solidFill>
                  <a:schemeClr val="dk1"/>
                </a:solidFill>
                <a:latin typeface="Montserrat"/>
                <a:sym typeface="Montserrat"/>
              </a:rPr>
              <a:t>Escolher Desafio</a:t>
            </a:r>
            <a:endParaRPr lang="pt-BR" sz="900" b="1">
              <a:solidFill>
                <a:schemeClr val="dk1"/>
              </a:solidFill>
              <a:latin typeface="Montserrat"/>
            </a:endParaRPr>
          </a:p>
        </p:txBody>
      </p:sp>
      <p:sp>
        <p:nvSpPr>
          <p:cNvPr id="69" name="Google Shape;69;p13"/>
          <p:cNvSpPr/>
          <p:nvPr/>
        </p:nvSpPr>
        <p:spPr>
          <a:xfrm>
            <a:off x="540002" y="958134"/>
            <a:ext cx="540000" cy="540000"/>
          </a:xfrm>
          <a:prstGeom prst="ellipse">
            <a:avLst/>
          </a:prstGeom>
          <a:solidFill>
            <a:srgbClr val="2D348A"/>
          </a:solidFill>
          <a:ln>
            <a:noFill/>
          </a:ln>
        </p:spPr>
        <p:txBody>
          <a:bodyPr spcFirstLastPara="1" wrap="square" lIns="136775" tIns="136775" rIns="136775" bIns="1367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13"/>
          <p:cNvSpPr/>
          <p:nvPr/>
        </p:nvSpPr>
        <p:spPr>
          <a:xfrm>
            <a:off x="540000" y="2658719"/>
            <a:ext cx="5231025" cy="2415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91425" anchor="t" anchorCtr="0">
            <a:noAutofit/>
          </a:bodyPr>
          <a:lstStyle/>
          <a:p>
            <a:pPr marL="228600" indent="-228600">
              <a:buAutoNum type="arabicPeriod"/>
            </a:pPr>
            <a:r>
              <a:rPr lang="pt-BR" sz="900">
                <a:solidFill>
                  <a:schemeClr val="dk1"/>
                </a:solidFill>
                <a:latin typeface="Montserrat"/>
                <a:ea typeface="Open Sans"/>
                <a:cs typeface="Open Sans"/>
              </a:rPr>
              <a:t>O primeiro passo é identificar todas as tarefas ou projetos que precisam ser priorizados. Isso pode incluir tudo, desde tarefas diárias até projetos de longo prazo.</a:t>
            </a:r>
            <a:endParaRPr lang="pt-BR" sz="900">
              <a:solidFill>
                <a:schemeClr val="dk1"/>
              </a:solidFill>
              <a:latin typeface="Montserrat"/>
            </a:endParaRPr>
          </a:p>
          <a:p>
            <a:pPr marL="228600" indent="-228600">
              <a:buAutoNum type="arabicPeriod"/>
            </a:pPr>
            <a:r>
              <a:rPr lang="pt-BR" sz="900">
                <a:solidFill>
                  <a:schemeClr val="dk1"/>
                </a:solidFill>
                <a:latin typeface="Montserrat"/>
                <a:ea typeface="Open Sans"/>
                <a:cs typeface="Open Sans"/>
              </a:rPr>
              <a:t>Em seguida, avalie o esforço necessário para cada tarefa ou projeto. O esforço pode ser medido em termos de tempo, recursos e custos ou qualquer outra métrica relevante para a organização.</a:t>
            </a:r>
          </a:p>
          <a:p>
            <a:pPr marL="228600" indent="-228600">
              <a:buAutoNum type="arabicPeriod"/>
            </a:pPr>
            <a:r>
              <a:rPr lang="pt-BR" sz="900">
                <a:solidFill>
                  <a:schemeClr val="dk1"/>
                </a:solidFill>
                <a:latin typeface="Montserrat"/>
                <a:ea typeface="Open Sans"/>
                <a:cs typeface="Open Sans"/>
              </a:rPr>
              <a:t>Avalie o impacto potencial de cada tarefa ou projeto. O impacto pode ser medido em termos de benefícios potenciais, como aumento de receita, melhoria da satisfação do cliente, redução de custos, entre outros.</a:t>
            </a:r>
          </a:p>
          <a:p>
            <a:pPr marL="228600" indent="-228600">
              <a:buAutoNum type="arabicPeriod"/>
            </a:pPr>
            <a:r>
              <a:rPr lang="pt-BR" sz="900">
                <a:solidFill>
                  <a:schemeClr val="dk1"/>
                </a:solidFill>
                <a:latin typeface="Montserrat"/>
                <a:ea typeface="Open Sans"/>
                <a:cs typeface="Open Sans"/>
              </a:rPr>
              <a:t>Com base nas avaliações de esforço e impacto, plote cada tarefa ou projeto na matriz. O eixo horizontal representa o esforço e o eixo vertical representa o impacto.</a:t>
            </a:r>
          </a:p>
          <a:p>
            <a:pPr marL="228600" indent="-228600">
              <a:buAutoNum type="arabicPeriod"/>
            </a:pPr>
            <a:r>
              <a:rPr lang="pt-BR" sz="900">
                <a:solidFill>
                  <a:schemeClr val="dk1"/>
                </a:solidFill>
                <a:latin typeface="Montserrat"/>
                <a:ea typeface="Open Sans"/>
                <a:cs typeface="Open Sans"/>
              </a:rPr>
              <a:t>As tarefas ou projetos no quadrante de alto impacto e baixo esforço são geralmente priorizados primeiro, pois oferecem o maior retorno com o menor esforço. As tarefas ou projetos no quadrante de alto impacto e alto esforço podem ser priorizados em seguida, e assim sucessivamente.</a:t>
            </a:r>
          </a:p>
          <a:p>
            <a:pPr marL="228600" indent="-228600">
              <a:buAutoNum type="arabicPeriod"/>
            </a:pPr>
            <a:r>
              <a:rPr lang="pt-BR" sz="900">
                <a:solidFill>
                  <a:schemeClr val="dk1"/>
                </a:solidFill>
                <a:latin typeface="Montserrat"/>
                <a:ea typeface="Open Sans"/>
                <a:cs typeface="Open Sans"/>
              </a:rPr>
              <a:t>A matriz esforço x impacto deve ser revisada e ajustada regularmente para garantir que ela continue refletindo com precisão as prioridades da organização.</a:t>
            </a:r>
          </a:p>
          <a:p>
            <a:pPr marL="228600" indent="-228600">
              <a:buAutoNum type="arabicPeriod"/>
            </a:pPr>
            <a:endParaRPr lang="pt-BR" sz="900">
              <a:solidFill>
                <a:schemeClr val="dk1"/>
              </a:solidFill>
              <a:latin typeface="Montserrat"/>
              <a:ea typeface="Open Sans"/>
              <a:cs typeface="Open Sans"/>
            </a:endParaRPr>
          </a:p>
          <a:p>
            <a:pPr marL="228600" indent="-228600">
              <a:buAutoNum type="arabicPeriod"/>
            </a:pPr>
            <a:endParaRPr lang="pt-BR" sz="900">
              <a:solidFill>
                <a:schemeClr val="dk1"/>
              </a:solidFill>
              <a:latin typeface="Montserrat"/>
              <a:ea typeface="Open Sans"/>
              <a:cs typeface="Open Sans"/>
            </a:endParaRPr>
          </a:p>
          <a:p>
            <a:pPr marL="228600" indent="-228600">
              <a:buAutoNum type="arabicPeriod"/>
            </a:pPr>
            <a:endParaRPr lang="pt-BR" sz="800">
              <a:solidFill>
                <a:schemeClr val="dk1"/>
              </a:solidFill>
              <a:latin typeface="Open Sans"/>
              <a:ea typeface="Open Sans"/>
              <a:cs typeface="Open Sans"/>
            </a:endParaRPr>
          </a:p>
          <a:p>
            <a:pPr marL="228600" indent="-228600">
              <a:buAutoNum type="arabicPeriod"/>
            </a:pPr>
            <a:endParaRPr lang="pt-BR" sz="800">
              <a:solidFill>
                <a:schemeClr val="dk1"/>
              </a:solidFill>
              <a:latin typeface="Open Sans"/>
              <a:ea typeface="Open Sans"/>
              <a:cs typeface="Open Sans"/>
            </a:endParaRPr>
          </a:p>
          <a:p>
            <a:pPr marL="228600" indent="-228600">
              <a:buAutoNum type="arabicPeriod"/>
            </a:pPr>
            <a:endParaRPr lang="pt-BR" sz="800">
              <a:solidFill>
                <a:schemeClr val="dk1"/>
              </a:solidFill>
              <a:latin typeface="Open Sans"/>
              <a:ea typeface="Open Sans"/>
              <a:cs typeface="Open Sans"/>
            </a:endParaRPr>
          </a:p>
          <a:p>
            <a:pPr marL="228600" indent="-228600">
              <a:buAutoNum type="arabicPeriod"/>
            </a:pPr>
            <a:endParaRPr lang="pt-BR" sz="1000">
              <a:solidFill>
                <a:schemeClr val="dk1"/>
              </a:solidFill>
              <a:latin typeface="Open Sans"/>
              <a:ea typeface="Open Sans"/>
              <a:cs typeface="Open Sans"/>
            </a:endParaRPr>
          </a:p>
          <a:p>
            <a:pPr marL="1371600"/>
            <a:endParaRPr lang="pt-BR" sz="1000">
              <a:solidFill>
                <a:schemeClr val="dk1"/>
              </a:solidFill>
              <a:latin typeface="Montserrat"/>
              <a:ea typeface="Open Sans"/>
              <a:cs typeface="Open Sans"/>
            </a:endParaRPr>
          </a:p>
        </p:txBody>
      </p:sp>
      <p:sp>
        <p:nvSpPr>
          <p:cNvPr id="71" name="Google Shape;71;p13"/>
          <p:cNvSpPr txBox="1"/>
          <p:nvPr/>
        </p:nvSpPr>
        <p:spPr>
          <a:xfrm>
            <a:off x="1080000" y="1044609"/>
            <a:ext cx="16110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O que é?</a:t>
            </a:r>
            <a:endParaRPr sz="1200"/>
          </a:p>
        </p:txBody>
      </p:sp>
      <p:sp>
        <p:nvSpPr>
          <p:cNvPr id="72" name="Google Shape;72;p13"/>
          <p:cNvSpPr txBox="1"/>
          <p:nvPr/>
        </p:nvSpPr>
        <p:spPr>
          <a:xfrm>
            <a:off x="1080000" y="2202910"/>
            <a:ext cx="16110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Passo a passo</a:t>
            </a:r>
            <a:endParaRPr sz="1200"/>
          </a:p>
        </p:txBody>
      </p:sp>
      <p:sp>
        <p:nvSpPr>
          <p:cNvPr id="73" name="Google Shape;73;p13"/>
          <p:cNvSpPr/>
          <p:nvPr/>
        </p:nvSpPr>
        <p:spPr>
          <a:xfrm>
            <a:off x="6752474" y="1163441"/>
            <a:ext cx="144000" cy="144000"/>
          </a:xfrm>
          <a:prstGeom prst="ellipse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136775" tIns="136775" rIns="136775" bIns="1367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13"/>
          <p:cNvSpPr/>
          <p:nvPr/>
        </p:nvSpPr>
        <p:spPr>
          <a:xfrm>
            <a:off x="7541324" y="1163441"/>
            <a:ext cx="144000" cy="144000"/>
          </a:xfrm>
          <a:prstGeom prst="ellipse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136775" tIns="136775" rIns="136775" bIns="1367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13"/>
          <p:cNvSpPr/>
          <p:nvPr/>
        </p:nvSpPr>
        <p:spPr>
          <a:xfrm>
            <a:off x="7876824" y="1163441"/>
            <a:ext cx="144000" cy="144000"/>
          </a:xfrm>
          <a:prstGeom prst="ellipse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136775" tIns="136775" rIns="136775" bIns="1367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13"/>
          <p:cNvSpPr/>
          <p:nvPr/>
        </p:nvSpPr>
        <p:spPr>
          <a:xfrm>
            <a:off x="8215574" y="1163441"/>
            <a:ext cx="144000" cy="144000"/>
          </a:xfrm>
          <a:prstGeom prst="ellipse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136775" tIns="136775" rIns="136775" bIns="1367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13"/>
          <p:cNvSpPr/>
          <p:nvPr/>
        </p:nvSpPr>
        <p:spPr>
          <a:xfrm>
            <a:off x="6029999" y="1793609"/>
            <a:ext cx="2576452" cy="3284214"/>
          </a:xfrm>
          <a:prstGeom prst="roundRect">
            <a:avLst>
              <a:gd name="adj" fmla="val 6262"/>
            </a:avLst>
          </a:prstGeom>
          <a:solidFill>
            <a:srgbClr val="2D348A"/>
          </a:solidFill>
          <a:ln>
            <a:noFill/>
          </a:ln>
        </p:spPr>
        <p:txBody>
          <a:bodyPr spcFirstLastPara="1" wrap="square" lIns="720000" tIns="91425" rIns="108000" bIns="91425" anchor="t" anchorCtr="0">
            <a:noAutofit/>
          </a:bodyPr>
          <a:lstStyle/>
          <a:p>
            <a:endParaRPr lang="pt-BR" sz="1200" b="1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Font typeface="Arial"/>
              <a:buNone/>
            </a:pPr>
            <a:r>
              <a:rPr lang="pt-BR" sz="12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Objetivo:</a:t>
            </a:r>
            <a:endParaRPr lang="pt-BR">
              <a:solidFill>
                <a:schemeClr val="lt1"/>
              </a:solidFill>
            </a:endParaRPr>
          </a:p>
          <a:p>
            <a:endParaRPr lang="pt-BR" sz="800">
              <a:solidFill>
                <a:schemeClr val="bg1"/>
              </a:solidFill>
              <a:latin typeface="Open Sans"/>
              <a:ea typeface="Open Sans"/>
              <a:sym typeface="Open Sans"/>
            </a:endParaRPr>
          </a:p>
          <a:p>
            <a:r>
              <a:rPr lang="pt-BR" sz="800">
                <a:solidFill>
                  <a:schemeClr val="bg1"/>
                </a:solidFill>
                <a:latin typeface="Open Sans"/>
                <a:ea typeface="Open Sans"/>
                <a:sym typeface="Open Sans"/>
              </a:rPr>
              <a:t>Auxiliar na priorização de tarefas ou projetos com base no esforço necessário para sua realização e no impacto que eles podem ter. Facilitar a tomada de decisões no gerenciamento de projetos ao permitir uma visualização clara de quais atividades oferecem o maior retorno com o menor esforço.</a:t>
            </a:r>
            <a:endParaRPr sz="800">
              <a:solidFill>
                <a:schemeClr val="bg1"/>
              </a:solidFill>
              <a:latin typeface="Open Sa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Dicas:</a:t>
            </a:r>
            <a:endParaRPr sz="1200" b="1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endParaRPr lang="pt-BR" sz="800">
              <a:solidFill>
                <a:schemeClr val="bg1"/>
              </a:solidFill>
              <a:latin typeface="Open Sans"/>
              <a:ea typeface="Open Sans"/>
            </a:endParaRPr>
          </a:p>
          <a:p>
            <a:r>
              <a:rPr lang="pt-BR" sz="800">
                <a:solidFill>
                  <a:schemeClr val="bg1"/>
                </a:solidFill>
                <a:latin typeface="Open Sans"/>
                <a:ea typeface="Open Sans"/>
              </a:rPr>
              <a:t>Seja preciso ao avaliar esforço e impacto. Atualize a matriz regularmente. Inclua a equipe na avaliação para aumentar o comprometimento.</a:t>
            </a:r>
          </a:p>
          <a:p>
            <a:pPr>
              <a:buClr>
                <a:schemeClr val="dk1"/>
              </a:buClr>
            </a:pPr>
            <a:endParaRPr lang="pt-BR" sz="1000">
              <a:solidFill>
                <a:schemeClr val="lt1"/>
              </a:solidFill>
              <a:latin typeface="Open Sans"/>
              <a:ea typeface="Open Sans"/>
              <a:cs typeface="Open Sans"/>
            </a:endParaRPr>
          </a:p>
          <a:p>
            <a:pPr>
              <a:buClr>
                <a:schemeClr val="dk1"/>
              </a:buClr>
              <a:buSzPts val="1600"/>
            </a:pPr>
            <a:endParaRPr lang="pt-BR" sz="1000">
              <a:solidFill>
                <a:schemeClr val="lt1"/>
              </a:solidFill>
              <a:latin typeface="Montserrat"/>
              <a:ea typeface="Montserrat"/>
              <a:cs typeface="Montserrat"/>
            </a:endParaRPr>
          </a:p>
        </p:txBody>
      </p:sp>
      <p:sp>
        <p:nvSpPr>
          <p:cNvPr id="78" name="Google Shape;78;p13"/>
          <p:cNvSpPr/>
          <p:nvPr/>
        </p:nvSpPr>
        <p:spPr>
          <a:xfrm>
            <a:off x="540002" y="2117550"/>
            <a:ext cx="540000" cy="540000"/>
          </a:xfrm>
          <a:prstGeom prst="ellipse">
            <a:avLst/>
          </a:prstGeom>
          <a:solidFill>
            <a:srgbClr val="2D348A"/>
          </a:solidFill>
          <a:ln>
            <a:noFill/>
          </a:ln>
        </p:spPr>
        <p:txBody>
          <a:bodyPr spcFirstLastPara="1" wrap="square" lIns="136775" tIns="136775" rIns="136775" bIns="1367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79" name="Google Shape;79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75002" y="1093136"/>
            <a:ext cx="270000" cy="27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74989" y="2270046"/>
            <a:ext cx="270000" cy="258429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328856" y="3640691"/>
            <a:ext cx="298210" cy="326870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298039" y="2064990"/>
            <a:ext cx="335154" cy="33515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73;p13">
            <a:extLst>
              <a:ext uri="{FF2B5EF4-FFF2-40B4-BE49-F238E27FC236}">
                <a16:creationId xmlns:a16="http://schemas.microsoft.com/office/drawing/2014/main" id="{4C2C5FC4-CF7F-90E4-9CAA-8F9C969838FA}"/>
              </a:ext>
            </a:extLst>
          </p:cNvPr>
          <p:cNvSpPr/>
          <p:nvPr/>
        </p:nvSpPr>
        <p:spPr>
          <a:xfrm>
            <a:off x="7152524" y="1163441"/>
            <a:ext cx="144000" cy="144000"/>
          </a:xfrm>
          <a:prstGeom prst="ellipse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136775" tIns="136775" rIns="136775" bIns="1367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6CC50E27-AF80-66A1-D747-32EE712F75A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36608" y="1052899"/>
            <a:ext cx="381000" cy="381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D318CD6A-090D-EF5A-A3EA-DF79FDC36FF0}"/>
              </a:ext>
            </a:extLst>
          </p:cNvPr>
          <p:cNvSpPr/>
          <p:nvPr/>
        </p:nvSpPr>
        <p:spPr>
          <a:xfrm>
            <a:off x="1317493" y="1584440"/>
            <a:ext cx="6510131" cy="2716695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90" name="Google Shape;9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77075" y="252000"/>
            <a:ext cx="1726934" cy="28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4"/>
          <p:cNvSpPr/>
          <p:nvPr/>
        </p:nvSpPr>
        <p:spPr>
          <a:xfrm>
            <a:off x="0" y="241054"/>
            <a:ext cx="269997" cy="597832"/>
          </a:xfrm>
          <a:custGeom>
            <a:avLst/>
            <a:gdLst/>
            <a:ahLst/>
            <a:cxnLst/>
            <a:rect l="l" t="t" r="r" b="b"/>
            <a:pathLst>
              <a:path w="19372" h="42863" extrusionOk="0">
                <a:moveTo>
                  <a:pt x="0" y="1"/>
                </a:moveTo>
                <a:lnTo>
                  <a:pt x="0" y="42863"/>
                </a:lnTo>
                <a:lnTo>
                  <a:pt x="17050" y="25087"/>
                </a:lnTo>
                <a:cubicBezTo>
                  <a:pt x="19372" y="22682"/>
                  <a:pt x="19300" y="18789"/>
                  <a:pt x="16907" y="16455"/>
                </a:cubicBezTo>
                <a:lnTo>
                  <a:pt x="0" y="1"/>
                </a:lnTo>
                <a:close/>
              </a:path>
            </a:pathLst>
          </a:custGeom>
          <a:solidFill>
            <a:srgbClr val="2D348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14"/>
          <p:cNvSpPr txBox="1"/>
          <p:nvPr/>
        </p:nvSpPr>
        <p:spPr>
          <a:xfrm>
            <a:off x="540000" y="241050"/>
            <a:ext cx="8064000" cy="59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91425" bIns="91425" anchor="ctr" anchorCtr="0">
            <a:noAutofit/>
          </a:bodyPr>
          <a:lstStyle/>
          <a:p>
            <a:r>
              <a:rPr lang="pt-BR" sz="1800" b="1">
                <a:solidFill>
                  <a:srgbClr val="2D348A"/>
                </a:solidFill>
                <a:latin typeface="Open Sans"/>
                <a:ea typeface="Open Sans"/>
                <a:sym typeface="Open Sans"/>
              </a:rPr>
              <a:t>MATRIZ DE ESFORÇO X IMPACTO</a:t>
            </a:r>
            <a:endParaRPr lang="pt-BR"/>
          </a:p>
          <a:p>
            <a:r>
              <a:rPr lang="pt-BR" sz="1800" err="1">
                <a:solidFill>
                  <a:srgbClr val="2D348A"/>
                </a:solidFill>
                <a:latin typeface="Open Sans"/>
                <a:ea typeface="Open Sans"/>
                <a:cs typeface="Open Sans"/>
                <a:sym typeface="Open Sans"/>
              </a:rPr>
              <a:t>Template</a:t>
            </a:r>
            <a:r>
              <a:rPr lang="pt-BR" sz="1800">
                <a:solidFill>
                  <a:srgbClr val="2D348A"/>
                </a:solidFill>
                <a:latin typeface="Open Sans"/>
                <a:ea typeface="Open Sans"/>
                <a:cs typeface="Open Sans"/>
                <a:sym typeface="Open Sans"/>
              </a:rPr>
              <a:t> da ferramenta</a:t>
            </a:r>
            <a:endParaRPr sz="1800">
              <a:solidFill>
                <a:srgbClr val="2D348A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2" name="Conector de Seta Reta 1">
            <a:extLst>
              <a:ext uri="{FF2B5EF4-FFF2-40B4-BE49-F238E27FC236}">
                <a16:creationId xmlns:a16="http://schemas.microsoft.com/office/drawing/2014/main" id="{15A98541-2C9F-ABF6-DD5A-258EC13A9D48}"/>
              </a:ext>
            </a:extLst>
          </p:cNvPr>
          <p:cNvCxnSpPr/>
          <p:nvPr/>
        </p:nvCxnSpPr>
        <p:spPr>
          <a:xfrm>
            <a:off x="4528930" y="1286290"/>
            <a:ext cx="3314" cy="3291509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" name="Conector de Seta Reta 2">
            <a:extLst>
              <a:ext uri="{FF2B5EF4-FFF2-40B4-BE49-F238E27FC236}">
                <a16:creationId xmlns:a16="http://schemas.microsoft.com/office/drawing/2014/main" id="{1A7DA80B-751B-32DA-05B8-8933F9A9FA03}"/>
              </a:ext>
            </a:extLst>
          </p:cNvPr>
          <p:cNvCxnSpPr/>
          <p:nvPr/>
        </p:nvCxnSpPr>
        <p:spPr>
          <a:xfrm>
            <a:off x="1019177" y="2978011"/>
            <a:ext cx="7084942" cy="3315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D508FB0B-3754-6B4F-4EAE-0B2C480F5ABC}"/>
              </a:ext>
            </a:extLst>
          </p:cNvPr>
          <p:cNvSpPr/>
          <p:nvPr/>
        </p:nvSpPr>
        <p:spPr>
          <a:xfrm>
            <a:off x="1319958" y="990218"/>
            <a:ext cx="6510129" cy="231913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900" b="1">
                <a:latin typeface="Open Sans"/>
                <a:ea typeface="Open Sans"/>
                <a:cs typeface="Arial"/>
              </a:rPr>
              <a:t>IMPACTO ALTO</a:t>
            </a:r>
            <a:endParaRPr lang="pt-BR" sz="1000" b="1">
              <a:latin typeface="Open Sans"/>
              <a:ea typeface="Open Sans"/>
              <a:cs typeface="Arial"/>
            </a:endParaRPr>
          </a:p>
        </p:txBody>
      </p:sp>
      <p:sp>
        <p:nvSpPr>
          <p:cNvPr id="8" name="Retângulo: Cantos Arredondados 7">
            <a:extLst>
              <a:ext uri="{FF2B5EF4-FFF2-40B4-BE49-F238E27FC236}">
                <a16:creationId xmlns:a16="http://schemas.microsoft.com/office/drawing/2014/main" id="{8CB0516A-43B0-F39D-AEAB-3AF3290EF128}"/>
              </a:ext>
            </a:extLst>
          </p:cNvPr>
          <p:cNvSpPr/>
          <p:nvPr/>
        </p:nvSpPr>
        <p:spPr>
          <a:xfrm>
            <a:off x="1319958" y="4651131"/>
            <a:ext cx="6510129" cy="231913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BR" sz="900" b="1">
                <a:latin typeface="Open Sans"/>
                <a:ea typeface="Open Sans"/>
                <a:cs typeface="Arial"/>
              </a:rPr>
              <a:t>IMPACTO BAIXO</a:t>
            </a:r>
            <a:endParaRPr lang="pt-BR" sz="1000" b="1">
              <a:latin typeface="Open Sans"/>
              <a:ea typeface="Open Sans"/>
              <a:cs typeface="Arial"/>
            </a:endParaRPr>
          </a:p>
        </p:txBody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id="{3A828699-6F11-884D-4D43-E3D8B63BC26A}"/>
              </a:ext>
            </a:extLst>
          </p:cNvPr>
          <p:cNvSpPr/>
          <p:nvPr/>
        </p:nvSpPr>
        <p:spPr>
          <a:xfrm rot="-5400000">
            <a:off x="-634739" y="2862086"/>
            <a:ext cx="2923760" cy="223630"/>
          </a:xfrm>
          <a:prstGeom prst="roundRect">
            <a:avLst/>
          </a:prstGeom>
          <a:solidFill>
            <a:srgbClr val="65C4B8"/>
          </a:solidFill>
          <a:ln>
            <a:solidFill>
              <a:srgbClr val="65C4B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BR" sz="900" b="1">
                <a:latin typeface="Open Sans"/>
                <a:ea typeface="Open Sans"/>
                <a:cs typeface="Arial"/>
              </a:rPr>
              <a:t>ESFORÇO BAIXO</a:t>
            </a:r>
          </a:p>
        </p:txBody>
      </p:sp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id="{D5FEA917-F81A-53E6-A86B-47B2F692D2DE}"/>
              </a:ext>
            </a:extLst>
          </p:cNvPr>
          <p:cNvSpPr/>
          <p:nvPr/>
        </p:nvSpPr>
        <p:spPr>
          <a:xfrm rot="-5400000">
            <a:off x="6852740" y="2828955"/>
            <a:ext cx="2923760" cy="223630"/>
          </a:xfrm>
          <a:prstGeom prst="roundRect">
            <a:avLst/>
          </a:prstGeom>
          <a:solidFill>
            <a:srgbClr val="65C4B8"/>
          </a:solidFill>
          <a:ln>
            <a:solidFill>
              <a:srgbClr val="65C4B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BR" sz="900" b="1">
                <a:latin typeface="Open Sans"/>
                <a:ea typeface="Open Sans"/>
                <a:cs typeface="Arial"/>
              </a:rPr>
              <a:t>ESFORÇO ALTO</a:t>
            </a:r>
          </a:p>
        </p:txBody>
      </p:sp>
      <p:sp>
        <p:nvSpPr>
          <p:cNvPr id="11" name="Retângulo: Canto Dobrado 10">
            <a:extLst>
              <a:ext uri="{FF2B5EF4-FFF2-40B4-BE49-F238E27FC236}">
                <a16:creationId xmlns:a16="http://schemas.microsoft.com/office/drawing/2014/main" id="{DAA21DCA-9BF3-4844-C089-D2F1F10C38A0}"/>
              </a:ext>
            </a:extLst>
          </p:cNvPr>
          <p:cNvSpPr/>
          <p:nvPr/>
        </p:nvSpPr>
        <p:spPr>
          <a:xfrm>
            <a:off x="1403790" y="1989393"/>
            <a:ext cx="389282" cy="397565"/>
          </a:xfrm>
          <a:prstGeom prst="foldedCorner">
            <a:avLst/>
          </a:prstGeom>
          <a:solidFill>
            <a:srgbClr val="92D05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tângulo: Canto Dobrado 11">
            <a:extLst>
              <a:ext uri="{FF2B5EF4-FFF2-40B4-BE49-F238E27FC236}">
                <a16:creationId xmlns:a16="http://schemas.microsoft.com/office/drawing/2014/main" id="{2A3741D3-39FB-27C6-B3DE-618DC29D5242}"/>
              </a:ext>
            </a:extLst>
          </p:cNvPr>
          <p:cNvSpPr/>
          <p:nvPr/>
        </p:nvSpPr>
        <p:spPr>
          <a:xfrm>
            <a:off x="1900746" y="1989394"/>
            <a:ext cx="389282" cy="397565"/>
          </a:xfrm>
          <a:prstGeom prst="foldedCorner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Retângulo: Canto Dobrado 12">
            <a:extLst>
              <a:ext uri="{FF2B5EF4-FFF2-40B4-BE49-F238E27FC236}">
                <a16:creationId xmlns:a16="http://schemas.microsoft.com/office/drawing/2014/main" id="{FE2DD448-D4F0-2750-955A-A3AF8B34A6FC}"/>
              </a:ext>
            </a:extLst>
          </p:cNvPr>
          <p:cNvSpPr/>
          <p:nvPr/>
        </p:nvSpPr>
        <p:spPr>
          <a:xfrm>
            <a:off x="2430833" y="1989392"/>
            <a:ext cx="389282" cy="397565"/>
          </a:xfrm>
          <a:prstGeom prst="foldedCorner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Retângulo: Canto Dobrado 13">
            <a:extLst>
              <a:ext uri="{FF2B5EF4-FFF2-40B4-BE49-F238E27FC236}">
                <a16:creationId xmlns:a16="http://schemas.microsoft.com/office/drawing/2014/main" id="{823F7858-DC84-380A-4387-ED89FC5227B8}"/>
              </a:ext>
            </a:extLst>
          </p:cNvPr>
          <p:cNvSpPr/>
          <p:nvPr/>
        </p:nvSpPr>
        <p:spPr>
          <a:xfrm>
            <a:off x="2969203" y="1989394"/>
            <a:ext cx="389282" cy="397565"/>
          </a:xfrm>
          <a:prstGeom prst="foldedCorner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Retângulo: Canto Dobrado 14">
            <a:extLst>
              <a:ext uri="{FF2B5EF4-FFF2-40B4-BE49-F238E27FC236}">
                <a16:creationId xmlns:a16="http://schemas.microsoft.com/office/drawing/2014/main" id="{6214311B-9CB2-B76C-A4B6-ED20C70FA3A9}"/>
              </a:ext>
            </a:extLst>
          </p:cNvPr>
          <p:cNvSpPr/>
          <p:nvPr/>
        </p:nvSpPr>
        <p:spPr>
          <a:xfrm>
            <a:off x="3499290" y="1989393"/>
            <a:ext cx="389282" cy="397565"/>
          </a:xfrm>
          <a:prstGeom prst="foldedCorner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Retângulo: Canto Dobrado 15">
            <a:extLst>
              <a:ext uri="{FF2B5EF4-FFF2-40B4-BE49-F238E27FC236}">
                <a16:creationId xmlns:a16="http://schemas.microsoft.com/office/drawing/2014/main" id="{0A522299-6C28-0800-41F9-93F60B353804}"/>
              </a:ext>
            </a:extLst>
          </p:cNvPr>
          <p:cNvSpPr/>
          <p:nvPr/>
        </p:nvSpPr>
        <p:spPr>
          <a:xfrm>
            <a:off x="4012812" y="1989391"/>
            <a:ext cx="389282" cy="397565"/>
          </a:xfrm>
          <a:prstGeom prst="foldedCorner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Retângulo: Canto Dobrado 16">
            <a:extLst>
              <a:ext uri="{FF2B5EF4-FFF2-40B4-BE49-F238E27FC236}">
                <a16:creationId xmlns:a16="http://schemas.microsoft.com/office/drawing/2014/main" id="{C5FDB395-C4F3-E29D-B228-877FA25504FA}"/>
              </a:ext>
            </a:extLst>
          </p:cNvPr>
          <p:cNvSpPr/>
          <p:nvPr/>
        </p:nvSpPr>
        <p:spPr>
          <a:xfrm>
            <a:off x="7292725" y="1989393"/>
            <a:ext cx="389282" cy="397565"/>
          </a:xfrm>
          <a:prstGeom prst="foldedCorner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: Canto Dobrado 17">
            <a:extLst>
              <a:ext uri="{FF2B5EF4-FFF2-40B4-BE49-F238E27FC236}">
                <a16:creationId xmlns:a16="http://schemas.microsoft.com/office/drawing/2014/main" id="{94E66D1A-F900-FDB4-13A1-293D0687104D}"/>
              </a:ext>
            </a:extLst>
          </p:cNvPr>
          <p:cNvSpPr/>
          <p:nvPr/>
        </p:nvSpPr>
        <p:spPr>
          <a:xfrm>
            <a:off x="6754355" y="1989393"/>
            <a:ext cx="389282" cy="397565"/>
          </a:xfrm>
          <a:prstGeom prst="foldedCorner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Retângulo: Canto Dobrado 18">
            <a:extLst>
              <a:ext uri="{FF2B5EF4-FFF2-40B4-BE49-F238E27FC236}">
                <a16:creationId xmlns:a16="http://schemas.microsoft.com/office/drawing/2014/main" id="{F9CFA1F3-4B39-17C6-93FC-04BC4F08B505}"/>
              </a:ext>
            </a:extLst>
          </p:cNvPr>
          <p:cNvSpPr/>
          <p:nvPr/>
        </p:nvSpPr>
        <p:spPr>
          <a:xfrm>
            <a:off x="6215986" y="1989391"/>
            <a:ext cx="389282" cy="397565"/>
          </a:xfrm>
          <a:prstGeom prst="foldedCorner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Retângulo: Canto Dobrado 19">
            <a:extLst>
              <a:ext uri="{FF2B5EF4-FFF2-40B4-BE49-F238E27FC236}">
                <a16:creationId xmlns:a16="http://schemas.microsoft.com/office/drawing/2014/main" id="{EACF513F-F9A0-0F84-38A6-9694FCA7D618}"/>
              </a:ext>
            </a:extLst>
          </p:cNvPr>
          <p:cNvSpPr/>
          <p:nvPr/>
        </p:nvSpPr>
        <p:spPr>
          <a:xfrm>
            <a:off x="5685899" y="1989393"/>
            <a:ext cx="389282" cy="397565"/>
          </a:xfrm>
          <a:prstGeom prst="foldedCorner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tângulo: Canto Dobrado 20">
            <a:extLst>
              <a:ext uri="{FF2B5EF4-FFF2-40B4-BE49-F238E27FC236}">
                <a16:creationId xmlns:a16="http://schemas.microsoft.com/office/drawing/2014/main" id="{EF6BF71A-2D6F-B0CC-4720-40A913E4D1A0}"/>
              </a:ext>
            </a:extLst>
          </p:cNvPr>
          <p:cNvSpPr/>
          <p:nvPr/>
        </p:nvSpPr>
        <p:spPr>
          <a:xfrm>
            <a:off x="5172376" y="1989393"/>
            <a:ext cx="389282" cy="397565"/>
          </a:xfrm>
          <a:prstGeom prst="foldedCorner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Retângulo: Canto Dobrado 21">
            <a:extLst>
              <a:ext uri="{FF2B5EF4-FFF2-40B4-BE49-F238E27FC236}">
                <a16:creationId xmlns:a16="http://schemas.microsoft.com/office/drawing/2014/main" id="{68360C61-7865-C472-C03F-EF0CFCC0769F}"/>
              </a:ext>
            </a:extLst>
          </p:cNvPr>
          <p:cNvSpPr/>
          <p:nvPr/>
        </p:nvSpPr>
        <p:spPr>
          <a:xfrm>
            <a:off x="4650572" y="1989391"/>
            <a:ext cx="389282" cy="397565"/>
          </a:xfrm>
          <a:prstGeom prst="foldedCorner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Retângulo: Canto Dobrado 23">
            <a:extLst>
              <a:ext uri="{FF2B5EF4-FFF2-40B4-BE49-F238E27FC236}">
                <a16:creationId xmlns:a16="http://schemas.microsoft.com/office/drawing/2014/main" id="{72E82D7B-FAC5-4F9B-1F6F-A9716F898E72}"/>
              </a:ext>
            </a:extLst>
          </p:cNvPr>
          <p:cNvSpPr/>
          <p:nvPr/>
        </p:nvSpPr>
        <p:spPr>
          <a:xfrm>
            <a:off x="1403790" y="3405718"/>
            <a:ext cx="389282" cy="397565"/>
          </a:xfrm>
          <a:prstGeom prst="foldedCorner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Retângulo: Canto Dobrado 24">
            <a:extLst>
              <a:ext uri="{FF2B5EF4-FFF2-40B4-BE49-F238E27FC236}">
                <a16:creationId xmlns:a16="http://schemas.microsoft.com/office/drawing/2014/main" id="{5EA2EC88-E09C-B42A-6C53-C8447527F389}"/>
              </a:ext>
            </a:extLst>
          </p:cNvPr>
          <p:cNvSpPr/>
          <p:nvPr/>
        </p:nvSpPr>
        <p:spPr>
          <a:xfrm>
            <a:off x="1900746" y="3405718"/>
            <a:ext cx="389282" cy="397565"/>
          </a:xfrm>
          <a:prstGeom prst="foldedCorner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" name="Retângulo: Canto Dobrado 25">
            <a:extLst>
              <a:ext uri="{FF2B5EF4-FFF2-40B4-BE49-F238E27FC236}">
                <a16:creationId xmlns:a16="http://schemas.microsoft.com/office/drawing/2014/main" id="{6B8A1278-02F2-16C3-F648-A372399BA2A0}"/>
              </a:ext>
            </a:extLst>
          </p:cNvPr>
          <p:cNvSpPr/>
          <p:nvPr/>
        </p:nvSpPr>
        <p:spPr>
          <a:xfrm>
            <a:off x="2430833" y="3405718"/>
            <a:ext cx="389282" cy="397565"/>
          </a:xfrm>
          <a:prstGeom prst="foldedCorner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7" name="Retângulo: Canto Dobrado 26">
            <a:extLst>
              <a:ext uri="{FF2B5EF4-FFF2-40B4-BE49-F238E27FC236}">
                <a16:creationId xmlns:a16="http://schemas.microsoft.com/office/drawing/2014/main" id="{A4825EA2-68EE-91C7-D50A-85EA5E642CDD}"/>
              </a:ext>
            </a:extLst>
          </p:cNvPr>
          <p:cNvSpPr/>
          <p:nvPr/>
        </p:nvSpPr>
        <p:spPr>
          <a:xfrm>
            <a:off x="2969202" y="3405717"/>
            <a:ext cx="389282" cy="397565"/>
          </a:xfrm>
          <a:prstGeom prst="foldedCorner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8" name="Retângulo: Canto Dobrado 27">
            <a:extLst>
              <a:ext uri="{FF2B5EF4-FFF2-40B4-BE49-F238E27FC236}">
                <a16:creationId xmlns:a16="http://schemas.microsoft.com/office/drawing/2014/main" id="{E5AFD807-75E5-F835-D72C-709AF101C1B6}"/>
              </a:ext>
            </a:extLst>
          </p:cNvPr>
          <p:cNvSpPr/>
          <p:nvPr/>
        </p:nvSpPr>
        <p:spPr>
          <a:xfrm>
            <a:off x="3499289" y="3405718"/>
            <a:ext cx="389282" cy="397565"/>
          </a:xfrm>
          <a:prstGeom prst="foldedCorner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Retângulo: Canto Dobrado 28">
            <a:extLst>
              <a:ext uri="{FF2B5EF4-FFF2-40B4-BE49-F238E27FC236}">
                <a16:creationId xmlns:a16="http://schemas.microsoft.com/office/drawing/2014/main" id="{098C483D-4E3E-C21D-3064-A9F654F20954}"/>
              </a:ext>
            </a:extLst>
          </p:cNvPr>
          <p:cNvSpPr/>
          <p:nvPr/>
        </p:nvSpPr>
        <p:spPr>
          <a:xfrm>
            <a:off x="4012811" y="3405718"/>
            <a:ext cx="389282" cy="397565"/>
          </a:xfrm>
          <a:prstGeom prst="foldedCorner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" name="Retângulo: Canto Dobrado 29">
            <a:extLst>
              <a:ext uri="{FF2B5EF4-FFF2-40B4-BE49-F238E27FC236}">
                <a16:creationId xmlns:a16="http://schemas.microsoft.com/office/drawing/2014/main" id="{B85BA439-59D7-AD87-E2E9-C5BDA01501A9}"/>
              </a:ext>
            </a:extLst>
          </p:cNvPr>
          <p:cNvSpPr/>
          <p:nvPr/>
        </p:nvSpPr>
        <p:spPr>
          <a:xfrm>
            <a:off x="4650572" y="3407375"/>
            <a:ext cx="389282" cy="397565"/>
          </a:xfrm>
          <a:prstGeom prst="foldedCorner">
            <a:avLst/>
          </a:prstGeom>
          <a:solidFill>
            <a:srgbClr val="FF6A5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Retângulo: Canto Dobrado 30">
            <a:extLst>
              <a:ext uri="{FF2B5EF4-FFF2-40B4-BE49-F238E27FC236}">
                <a16:creationId xmlns:a16="http://schemas.microsoft.com/office/drawing/2014/main" id="{4C7F83F1-0F14-E503-A28F-272C835E2F56}"/>
              </a:ext>
            </a:extLst>
          </p:cNvPr>
          <p:cNvSpPr/>
          <p:nvPr/>
        </p:nvSpPr>
        <p:spPr>
          <a:xfrm>
            <a:off x="5174031" y="3407374"/>
            <a:ext cx="389282" cy="397565"/>
          </a:xfrm>
          <a:prstGeom prst="foldedCorner">
            <a:avLst/>
          </a:prstGeom>
          <a:solidFill>
            <a:srgbClr val="FF6A5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Retângulo: Canto Dobrado 31">
            <a:extLst>
              <a:ext uri="{FF2B5EF4-FFF2-40B4-BE49-F238E27FC236}">
                <a16:creationId xmlns:a16="http://schemas.microsoft.com/office/drawing/2014/main" id="{AFD3F417-31B9-BD8B-CE70-7F7ECA2AA166}"/>
              </a:ext>
            </a:extLst>
          </p:cNvPr>
          <p:cNvSpPr/>
          <p:nvPr/>
        </p:nvSpPr>
        <p:spPr>
          <a:xfrm>
            <a:off x="5685898" y="3407375"/>
            <a:ext cx="389282" cy="397565"/>
          </a:xfrm>
          <a:prstGeom prst="foldedCorner">
            <a:avLst/>
          </a:prstGeom>
          <a:solidFill>
            <a:srgbClr val="FF6A5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3" name="Retângulo: Canto Dobrado 32">
            <a:extLst>
              <a:ext uri="{FF2B5EF4-FFF2-40B4-BE49-F238E27FC236}">
                <a16:creationId xmlns:a16="http://schemas.microsoft.com/office/drawing/2014/main" id="{D7B8B08F-836B-11A5-D3D9-F5E458B45B3C}"/>
              </a:ext>
            </a:extLst>
          </p:cNvPr>
          <p:cNvSpPr/>
          <p:nvPr/>
        </p:nvSpPr>
        <p:spPr>
          <a:xfrm>
            <a:off x="6215985" y="3407375"/>
            <a:ext cx="389282" cy="397565"/>
          </a:xfrm>
          <a:prstGeom prst="foldedCorner">
            <a:avLst/>
          </a:prstGeom>
          <a:solidFill>
            <a:srgbClr val="FF6A5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4" name="Retângulo: Canto Dobrado 33">
            <a:extLst>
              <a:ext uri="{FF2B5EF4-FFF2-40B4-BE49-F238E27FC236}">
                <a16:creationId xmlns:a16="http://schemas.microsoft.com/office/drawing/2014/main" id="{C90FC02E-BFC7-F0CD-C05F-FACCD8B4DC44}"/>
              </a:ext>
            </a:extLst>
          </p:cNvPr>
          <p:cNvSpPr/>
          <p:nvPr/>
        </p:nvSpPr>
        <p:spPr>
          <a:xfrm>
            <a:off x="6754354" y="3407374"/>
            <a:ext cx="389282" cy="397565"/>
          </a:xfrm>
          <a:prstGeom prst="foldedCorner">
            <a:avLst/>
          </a:prstGeom>
          <a:solidFill>
            <a:srgbClr val="FF6A5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5" name="Retângulo: Canto Dobrado 34">
            <a:extLst>
              <a:ext uri="{FF2B5EF4-FFF2-40B4-BE49-F238E27FC236}">
                <a16:creationId xmlns:a16="http://schemas.microsoft.com/office/drawing/2014/main" id="{1A08071B-035E-C531-F316-34AE9D0C2E80}"/>
              </a:ext>
            </a:extLst>
          </p:cNvPr>
          <p:cNvSpPr/>
          <p:nvPr/>
        </p:nvSpPr>
        <p:spPr>
          <a:xfrm>
            <a:off x="7292724" y="3407375"/>
            <a:ext cx="389282" cy="397565"/>
          </a:xfrm>
          <a:prstGeom prst="foldedCorner">
            <a:avLst/>
          </a:prstGeom>
          <a:solidFill>
            <a:srgbClr val="FF6A5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B096EBE7-A0EC-7CF3-3CDE-0E13EA4D7FE9}"/>
              </a:ext>
            </a:extLst>
          </p:cNvPr>
          <p:cNvSpPr txBox="1"/>
          <p:nvPr/>
        </p:nvSpPr>
        <p:spPr>
          <a:xfrm>
            <a:off x="1322642" y="1634919"/>
            <a:ext cx="1226832" cy="21544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800" b="1">
                <a:latin typeface="Open Sans"/>
              </a:rPr>
              <a:t>Fazer agora</a:t>
            </a:r>
          </a:p>
        </p:txBody>
      </p:sp>
      <p:sp>
        <p:nvSpPr>
          <p:cNvPr id="37" name="CaixaDeTexto 36">
            <a:extLst>
              <a:ext uri="{FF2B5EF4-FFF2-40B4-BE49-F238E27FC236}">
                <a16:creationId xmlns:a16="http://schemas.microsoft.com/office/drawing/2014/main" id="{90EEDCAC-9243-1F12-DCC3-1835EA102571}"/>
              </a:ext>
            </a:extLst>
          </p:cNvPr>
          <p:cNvSpPr txBox="1"/>
          <p:nvPr/>
        </p:nvSpPr>
        <p:spPr>
          <a:xfrm>
            <a:off x="4577707" y="1634919"/>
            <a:ext cx="1375918" cy="21544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800" b="1">
                <a:latin typeface="Open Sans"/>
              </a:rPr>
              <a:t>Programar para fazer</a:t>
            </a:r>
          </a:p>
        </p:txBody>
      </p:sp>
      <p:sp>
        <p:nvSpPr>
          <p:cNvPr id="38" name="CaixaDeTexto 37">
            <a:extLst>
              <a:ext uri="{FF2B5EF4-FFF2-40B4-BE49-F238E27FC236}">
                <a16:creationId xmlns:a16="http://schemas.microsoft.com/office/drawing/2014/main" id="{C95782B8-0325-E941-69B7-091A068E36D3}"/>
              </a:ext>
            </a:extLst>
          </p:cNvPr>
          <p:cNvSpPr txBox="1"/>
          <p:nvPr/>
        </p:nvSpPr>
        <p:spPr>
          <a:xfrm>
            <a:off x="1317673" y="3076093"/>
            <a:ext cx="1742009" cy="21544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800" b="1">
                <a:latin typeface="Open Sans"/>
              </a:rPr>
              <a:t>Executar sempre que possível</a:t>
            </a:r>
          </a:p>
        </p:txBody>
      </p: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13F33D99-5FE7-9196-FD6D-895692548EC7}"/>
              </a:ext>
            </a:extLst>
          </p:cNvPr>
          <p:cNvSpPr txBox="1"/>
          <p:nvPr/>
        </p:nvSpPr>
        <p:spPr>
          <a:xfrm>
            <a:off x="4588751" y="3076093"/>
            <a:ext cx="1361010" cy="21544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800" b="1">
                <a:latin typeface="Open Sans"/>
              </a:rPr>
              <a:t>Não fazer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a0e709f-fbca-436e-aebb-b92391a44ea8" xsi:nil="true"/>
    <lcf76f155ced4ddcb4097134ff3c332f xmlns="1d903061-9669-4741-bcf8-93c24065bba2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C6ACFCC40B40A4FA3D63594ED820B1C" ma:contentTypeVersion="12" ma:contentTypeDescription="Crie um novo documento." ma:contentTypeScope="" ma:versionID="1e42e08e578fb7ebda5c01e340b72e15">
  <xsd:schema xmlns:xsd="http://www.w3.org/2001/XMLSchema" xmlns:xs="http://www.w3.org/2001/XMLSchema" xmlns:p="http://schemas.microsoft.com/office/2006/metadata/properties" xmlns:ns2="1d903061-9669-4741-bcf8-93c24065bba2" xmlns:ns3="8a0e709f-fbca-436e-aebb-b92391a44ea8" targetNamespace="http://schemas.microsoft.com/office/2006/metadata/properties" ma:root="true" ma:fieldsID="845d233755de35ff75ceb713fc0abc0e" ns2:_="" ns3:_="">
    <xsd:import namespace="1d903061-9669-4741-bcf8-93c24065bba2"/>
    <xsd:import namespace="8a0e709f-fbca-436e-aebb-b92391a44e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903061-9669-4741-bcf8-93c24065bba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Marcações de imagem" ma:readOnly="false" ma:fieldId="{5cf76f15-5ced-4ddc-b409-7134ff3c332f}" ma:taxonomyMulti="true" ma:sspId="8df2ae63-25a9-46ff-85f5-5d532684ba1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0e709f-fbca-436e-aebb-b92391a44ea8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0e916cf-b663-4616-a7d8-5856d65c19d5}" ma:internalName="TaxCatchAll" ma:showField="CatchAllData" ma:web="8a0e709f-fbca-436e-aebb-b92391a44ea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191C5B2-7D03-4EE3-BB74-8A2BD2644E9E}">
  <ds:schemaRefs>
    <ds:schemaRef ds:uri="098ae22d-a6bd-481e-86eb-28b0237a62fd"/>
    <ds:schemaRef ds:uri="b7de8c5f-2519-4ec1-ae93-daff44e72864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946110C-5655-4F70-8356-A3CAFB9AEE1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C467C9B-7A52-4AA2-ABE8-BB1ED32EB219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369</Words>
  <Application>Microsoft Office PowerPoint</Application>
  <PresentationFormat>Apresentação na tela (16:9)</PresentationFormat>
  <Paragraphs>36</Paragraphs>
  <Slides>2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Open Sans</vt:lpstr>
      <vt:lpstr>Montserrat</vt:lpstr>
      <vt:lpstr>Arial</vt:lpstr>
      <vt:lpstr>Simple Light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Carolina Beserra Pfeilsticker</dc:creator>
  <cp:lastModifiedBy>Carolina Beserra Pfeilsticker</cp:lastModifiedBy>
  <cp:revision>27</cp:revision>
  <dcterms:modified xsi:type="dcterms:W3CDTF">2024-05-03T18:31:41Z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0x0101007C6ACFCC40B40A4FA3D63594ED820B1C</vt:lpwstr>
  </property>
  <property fmtid="{D5CDD505-2E9C-101B-9397-08002B2CF9AE}" pid="3" name="MediaServiceImageTags">
    <vt:lpwstr/>
  </property>
</Properties>
</file>